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Varela Round"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53"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6" id="6"/>
          <p:cNvGrpSpPr/>
          <p:nvPr/>
        </p:nvGrpSpPr>
        <p:grpSpPr>
          <a:xfrm rot="0">
            <a:off x="10794148" y="3054715"/>
            <a:ext cx="4177570" cy="417757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8" id="8"/>
          <p:cNvSpPr txBox="true"/>
          <p:nvPr/>
        </p:nvSpPr>
        <p:spPr>
          <a:xfrm rot="0">
            <a:off x="228630" y="2721340"/>
            <a:ext cx="16230600" cy="4242363"/>
          </a:xfrm>
          <a:prstGeom prst="rect">
            <a:avLst/>
          </a:prstGeom>
        </p:spPr>
        <p:txBody>
          <a:bodyPr anchor="t" rtlCol="false" tIns="0" lIns="0" bIns="0" rIns="0">
            <a:spAutoFit/>
          </a:bodyPr>
          <a:lstStyle/>
          <a:p>
            <a:pPr algn="ctr">
              <a:lnSpc>
                <a:spcPts val="16593"/>
              </a:lnSpc>
            </a:pPr>
            <a:r>
              <a:rPr lang="en-US" sz="11852">
                <a:solidFill>
                  <a:srgbClr val="FFFFFF"/>
                </a:solidFill>
                <a:latin typeface="Poppins"/>
              </a:rPr>
              <a:t>CLOUD9 IDE &amp;</a:t>
            </a:r>
          </a:p>
          <a:p>
            <a:pPr algn="ctr">
              <a:lnSpc>
                <a:spcPts val="16593"/>
              </a:lnSpc>
              <a:spcBef>
                <a:spcPct val="0"/>
              </a:spcBef>
            </a:pPr>
            <a:r>
              <a:rPr lang="en-US" sz="11852">
                <a:solidFill>
                  <a:srgbClr val="FFFFFF"/>
                </a:solidFill>
                <a:latin typeface="Poppins"/>
              </a:rPr>
              <a:t>ZEND STUDIO</a:t>
            </a:r>
          </a:p>
        </p:txBody>
      </p:sp>
      <p:sp>
        <p:nvSpPr>
          <p:cNvPr name="TextBox 9" id="9"/>
          <p:cNvSpPr txBox="true"/>
          <p:nvPr/>
        </p:nvSpPr>
        <p:spPr>
          <a:xfrm rot="0">
            <a:off x="3326267" y="7783737"/>
            <a:ext cx="7754492" cy="283210"/>
          </a:xfrm>
          <a:prstGeom prst="rect">
            <a:avLst/>
          </a:prstGeom>
        </p:spPr>
        <p:txBody>
          <a:bodyPr anchor="t" rtlCol="false" tIns="0" lIns="0" bIns="0" rIns="0">
            <a:spAutoFit/>
          </a:bodyPr>
          <a:lstStyle/>
          <a:p>
            <a:pPr>
              <a:lnSpc>
                <a:spcPts val="2239"/>
              </a:lnSpc>
              <a:spcBef>
                <a:spcPct val="0"/>
              </a:spcBef>
            </a:pPr>
            <a:r>
              <a:rPr lang="en-US" sz="1599" spc="1279">
                <a:solidFill>
                  <a:srgbClr val="FFFFFF"/>
                </a:solidFill>
                <a:latin typeface="Poppins"/>
              </a:rPr>
              <a:t>BIJAY KOIRALA</a:t>
            </a:r>
          </a:p>
        </p:txBody>
      </p:sp>
      <p:sp>
        <p:nvSpPr>
          <p:cNvPr name="Freeform 10" id="10"/>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716410" y="1424623"/>
            <a:ext cx="1555165" cy="1089433"/>
          </a:xfrm>
          <a:custGeom>
            <a:avLst/>
            <a:gdLst/>
            <a:ahLst/>
            <a:cxnLst/>
            <a:rect r="r" b="b" t="t" l="l"/>
            <a:pathLst>
              <a:path h="1089433" w="1555165">
                <a:moveTo>
                  <a:pt x="0" y="0"/>
                </a:moveTo>
                <a:lnTo>
                  <a:pt x="1555165" y="0"/>
                </a:lnTo>
                <a:lnTo>
                  <a:pt x="1555165" y="1089432"/>
                </a:lnTo>
                <a:lnTo>
                  <a:pt x="0" y="1089432"/>
                </a:lnTo>
                <a:lnTo>
                  <a:pt x="0" y="0"/>
                </a:lnTo>
                <a:close/>
              </a:path>
            </a:pathLst>
          </a:custGeom>
          <a:blipFill>
            <a:blip r:embed="rId4"/>
            <a:stretch>
              <a:fillRect l="0" t="0" r="0" b="0"/>
            </a:stretch>
          </a:blipFill>
        </p:spPr>
      </p:sp>
      <p:sp>
        <p:nvSpPr>
          <p:cNvPr name="TextBox 6" id="6"/>
          <p:cNvSpPr txBox="true"/>
          <p:nvPr/>
        </p:nvSpPr>
        <p:spPr>
          <a:xfrm rot="0">
            <a:off x="2695420" y="4098934"/>
            <a:ext cx="13546238" cy="2892856"/>
          </a:xfrm>
          <a:prstGeom prst="rect">
            <a:avLst/>
          </a:prstGeom>
        </p:spPr>
        <p:txBody>
          <a:bodyPr anchor="t" rtlCol="false" tIns="0" lIns="0" bIns="0" rIns="0">
            <a:spAutoFit/>
          </a:bodyPr>
          <a:lstStyle/>
          <a:p>
            <a:pPr marL="779287" indent="-389643" lvl="1">
              <a:lnSpc>
                <a:spcPts val="5702"/>
              </a:lnSpc>
              <a:buFont typeface="Arial"/>
              <a:buChar char="•"/>
            </a:pPr>
            <a:r>
              <a:rPr lang="en-US" sz="3609" spc="231">
                <a:solidFill>
                  <a:srgbClr val="FFFFFF"/>
                </a:solidFill>
                <a:latin typeface="Poppins Italics"/>
              </a:rPr>
              <a:t>Depends upon internet and server capability.</a:t>
            </a:r>
          </a:p>
          <a:p>
            <a:pPr marL="779287" indent="-389643" lvl="1">
              <a:lnSpc>
                <a:spcPts val="5702"/>
              </a:lnSpc>
              <a:buFont typeface="Arial"/>
              <a:buChar char="•"/>
            </a:pPr>
            <a:r>
              <a:rPr lang="en-US" sz="3609" spc="231">
                <a:solidFill>
                  <a:srgbClr val="FFFFFF"/>
                </a:solidFill>
                <a:latin typeface="Poppins Italics"/>
              </a:rPr>
              <a:t>Costly for premium features.</a:t>
            </a:r>
          </a:p>
          <a:p>
            <a:pPr marL="779287" indent="-389643" lvl="1">
              <a:lnSpc>
                <a:spcPts val="5702"/>
              </a:lnSpc>
              <a:buFont typeface="Arial"/>
              <a:buChar char="•"/>
            </a:pPr>
            <a:r>
              <a:rPr lang="en-US" sz="3609" spc="231">
                <a:solidFill>
                  <a:srgbClr val="FFFFFF"/>
                </a:solidFill>
                <a:latin typeface="Poppins Italics"/>
              </a:rPr>
              <a:t>It can be slower sometimes.</a:t>
            </a:r>
          </a:p>
          <a:p>
            <a:pPr marL="779287" indent="-389643" lvl="1">
              <a:lnSpc>
                <a:spcPts val="5702"/>
              </a:lnSpc>
              <a:buFont typeface="Arial"/>
              <a:buChar char="•"/>
            </a:pPr>
            <a:r>
              <a:rPr lang="en-US" sz="3609" spc="231">
                <a:solidFill>
                  <a:srgbClr val="FFFFFF"/>
                </a:solidFill>
                <a:latin typeface="Poppins Italics"/>
              </a:rPr>
              <a:t>Limited customization</a:t>
            </a:r>
          </a:p>
        </p:txBody>
      </p:sp>
      <p:sp>
        <p:nvSpPr>
          <p:cNvPr name="TextBox 7" id="7"/>
          <p:cNvSpPr txBox="true"/>
          <p:nvPr/>
        </p:nvSpPr>
        <p:spPr>
          <a:xfrm rot="0">
            <a:off x="6354980" y="1478166"/>
            <a:ext cx="622711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Cons of Cloud9 IDE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95420" y="1275829"/>
            <a:ext cx="1555165" cy="1089433"/>
          </a:xfrm>
          <a:custGeom>
            <a:avLst/>
            <a:gdLst/>
            <a:ahLst/>
            <a:cxnLst/>
            <a:rect r="r" b="b" t="t" l="l"/>
            <a:pathLst>
              <a:path h="1089433" w="1555165">
                <a:moveTo>
                  <a:pt x="0" y="0"/>
                </a:moveTo>
                <a:lnTo>
                  <a:pt x="1555165" y="0"/>
                </a:lnTo>
                <a:lnTo>
                  <a:pt x="1555165" y="1089432"/>
                </a:lnTo>
                <a:lnTo>
                  <a:pt x="0" y="1089432"/>
                </a:lnTo>
                <a:lnTo>
                  <a:pt x="0" y="0"/>
                </a:lnTo>
                <a:close/>
              </a:path>
            </a:pathLst>
          </a:custGeom>
          <a:blipFill>
            <a:blip r:embed="rId4"/>
            <a:stretch>
              <a:fillRect l="0" t="0" r="0" b="0"/>
            </a:stretch>
          </a:blipFill>
        </p:spPr>
      </p:sp>
      <p:sp>
        <p:nvSpPr>
          <p:cNvPr name="TextBox 6" id="6"/>
          <p:cNvSpPr txBox="true"/>
          <p:nvPr/>
        </p:nvSpPr>
        <p:spPr>
          <a:xfrm rot="0">
            <a:off x="1227280" y="3489596"/>
            <a:ext cx="16234496" cy="4340656"/>
          </a:xfrm>
          <a:prstGeom prst="rect">
            <a:avLst/>
          </a:prstGeom>
        </p:spPr>
        <p:txBody>
          <a:bodyPr anchor="t" rtlCol="false" tIns="0" lIns="0" bIns="0" rIns="0">
            <a:spAutoFit/>
          </a:bodyPr>
          <a:lstStyle/>
          <a:p>
            <a:pPr marL="779287" indent="-389643" lvl="1">
              <a:lnSpc>
                <a:spcPts val="5702"/>
              </a:lnSpc>
              <a:buFont typeface="Arial"/>
              <a:buChar char="•"/>
            </a:pPr>
            <a:r>
              <a:rPr lang="en-US" sz="3609" spc="231">
                <a:solidFill>
                  <a:srgbClr val="FFFFFF"/>
                </a:solidFill>
                <a:latin typeface="Poppins Italics"/>
              </a:rPr>
              <a:t>Yes, we can use Cloud9 without AWS, but it's important to note that Cloud9 was initially developed as an independent platform and later acquired by Amazon Web Services (AWS). While AWS integration provides additional features and services, Cloud9 can still be used without an AWS account.</a:t>
            </a:r>
          </a:p>
        </p:txBody>
      </p:sp>
      <p:sp>
        <p:nvSpPr>
          <p:cNvPr name="TextBox 7" id="7"/>
          <p:cNvSpPr txBox="true"/>
          <p:nvPr/>
        </p:nvSpPr>
        <p:spPr>
          <a:xfrm rot="0">
            <a:off x="4539187" y="1329373"/>
            <a:ext cx="10790634"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Can we use cloud9 without AWS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28735" y="315677"/>
            <a:ext cx="15430530" cy="9110276"/>
          </a:xfrm>
          <a:custGeom>
            <a:avLst/>
            <a:gdLst/>
            <a:ahLst/>
            <a:cxnLst/>
            <a:rect r="r" b="b" t="t" l="l"/>
            <a:pathLst>
              <a:path h="9110276" w="15430530">
                <a:moveTo>
                  <a:pt x="0" y="0"/>
                </a:moveTo>
                <a:lnTo>
                  <a:pt x="15430530" y="0"/>
                </a:lnTo>
                <a:lnTo>
                  <a:pt x="15430530" y="9110276"/>
                </a:lnTo>
                <a:lnTo>
                  <a:pt x="0" y="9110276"/>
                </a:lnTo>
                <a:lnTo>
                  <a:pt x="0" y="0"/>
                </a:lnTo>
                <a:close/>
              </a:path>
            </a:pathLst>
          </a:custGeom>
          <a:blipFill>
            <a:blip r:embed="rId4"/>
            <a:stretch>
              <a:fillRect l="0" t="0" r="0" b="0"/>
            </a:stretch>
          </a:blipFill>
        </p:spPr>
      </p:sp>
      <p:sp>
        <p:nvSpPr>
          <p:cNvPr name="TextBox 6" id="6"/>
          <p:cNvSpPr txBox="true"/>
          <p:nvPr/>
        </p:nvSpPr>
        <p:spPr>
          <a:xfrm rot="0">
            <a:off x="8229243" y="9359278"/>
            <a:ext cx="351680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Cloud9 Interface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696989" y="344593"/>
            <a:ext cx="1080030" cy="108003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7284202" y="1424623"/>
            <a:ext cx="3719596" cy="3862970"/>
          </a:xfrm>
          <a:custGeom>
            <a:avLst/>
            <a:gdLst/>
            <a:ahLst/>
            <a:cxnLst/>
            <a:rect r="r" b="b" t="t" l="l"/>
            <a:pathLst>
              <a:path h="3862970" w="3719596">
                <a:moveTo>
                  <a:pt x="0" y="0"/>
                </a:moveTo>
                <a:lnTo>
                  <a:pt x="3719596" y="0"/>
                </a:lnTo>
                <a:lnTo>
                  <a:pt x="3719596" y="3862969"/>
                </a:lnTo>
                <a:lnTo>
                  <a:pt x="0" y="3862969"/>
                </a:lnTo>
                <a:lnTo>
                  <a:pt x="0" y="0"/>
                </a:lnTo>
                <a:close/>
              </a:path>
            </a:pathLst>
          </a:custGeom>
          <a:blipFill>
            <a:blip r:embed="rId4"/>
            <a:stretch>
              <a:fillRect l="0" t="0" r="-157490" b="0"/>
            </a:stretch>
          </a:blipFill>
        </p:spPr>
      </p:sp>
      <p:sp>
        <p:nvSpPr>
          <p:cNvPr name="TextBox 8" id="8"/>
          <p:cNvSpPr txBox="true"/>
          <p:nvPr/>
        </p:nvSpPr>
        <p:spPr>
          <a:xfrm rot="0">
            <a:off x="826223" y="6203813"/>
            <a:ext cx="16433077" cy="1402040"/>
          </a:xfrm>
          <a:prstGeom prst="rect">
            <a:avLst/>
          </a:prstGeom>
        </p:spPr>
        <p:txBody>
          <a:bodyPr anchor="t" rtlCol="false" tIns="0" lIns="0" bIns="0" rIns="0">
            <a:spAutoFit/>
          </a:bodyPr>
          <a:lstStyle/>
          <a:p>
            <a:pPr>
              <a:lnSpc>
                <a:spcPts val="5552"/>
              </a:lnSpc>
            </a:pPr>
            <a:r>
              <a:rPr lang="en-US" sz="3513" spc="151">
                <a:solidFill>
                  <a:srgbClr val="FFFFFF"/>
                </a:solidFill>
                <a:latin typeface="Poppins Italics"/>
              </a:rPr>
              <a:t>Integrated development environment (IDE) that is specifically designed for PHP development.</a:t>
            </a:r>
          </a:p>
        </p:txBody>
      </p:sp>
      <p:sp>
        <p:nvSpPr>
          <p:cNvPr name="TextBox 9" id="9"/>
          <p:cNvSpPr txBox="true"/>
          <p:nvPr/>
        </p:nvSpPr>
        <p:spPr>
          <a:xfrm rot="0">
            <a:off x="4611463" y="393435"/>
            <a:ext cx="1020574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Introduction to Zend Studio(13)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04161" y="3444984"/>
            <a:ext cx="16879679" cy="4387435"/>
          </a:xfrm>
          <a:prstGeom prst="rect">
            <a:avLst/>
          </a:prstGeom>
        </p:spPr>
        <p:txBody>
          <a:bodyPr anchor="t" rtlCol="false" tIns="0" lIns="0" bIns="0" rIns="0">
            <a:spAutoFit/>
          </a:bodyPr>
          <a:lstStyle/>
          <a:p>
            <a:pPr marL="832903" indent="-416452" lvl="1">
              <a:lnSpc>
                <a:spcPts val="6982"/>
              </a:lnSpc>
              <a:buFont typeface="Arial"/>
              <a:buChar char="•"/>
            </a:pPr>
            <a:r>
              <a:rPr lang="en-US" sz="3857" spc="246">
                <a:solidFill>
                  <a:srgbClr val="FFFFFF"/>
                </a:solidFill>
                <a:latin typeface="Poppins"/>
              </a:rPr>
              <a:t>Fully supports the latest PHP versions</a:t>
            </a:r>
          </a:p>
          <a:p>
            <a:pPr marL="832903" indent="-416452" lvl="1">
              <a:lnSpc>
                <a:spcPts val="6982"/>
              </a:lnSpc>
              <a:buFont typeface="Arial"/>
              <a:buChar char="•"/>
            </a:pPr>
            <a:r>
              <a:rPr lang="en-US" sz="3857" spc="246">
                <a:solidFill>
                  <a:srgbClr val="FFFFFF"/>
                </a:solidFill>
                <a:latin typeface="Poppins"/>
              </a:rPr>
              <a:t>Offers advanced features like code completion, refactoring, and debugging</a:t>
            </a:r>
          </a:p>
          <a:p>
            <a:pPr marL="832903" indent="-416452" lvl="1">
              <a:lnSpc>
                <a:spcPts val="6982"/>
              </a:lnSpc>
              <a:buFont typeface="Arial"/>
              <a:buChar char="•"/>
            </a:pPr>
            <a:r>
              <a:rPr lang="en-US" sz="3857" spc="246">
                <a:solidFill>
                  <a:srgbClr val="FFFFFF"/>
                </a:solidFill>
                <a:latin typeface="Poppins"/>
              </a:rPr>
              <a:t>Seamless integration with current versions of popular frameworks like cakePHP, laravel etc</a:t>
            </a:r>
          </a:p>
        </p:txBody>
      </p:sp>
      <p:sp>
        <p:nvSpPr>
          <p:cNvPr name="TextBox 6" id="6"/>
          <p:cNvSpPr txBox="true"/>
          <p:nvPr/>
        </p:nvSpPr>
        <p:spPr>
          <a:xfrm rot="0">
            <a:off x="4962917" y="1478166"/>
            <a:ext cx="9011245"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Benefits of  Zend Studio v13</a:t>
            </a:r>
          </a:p>
        </p:txBody>
      </p:sp>
      <p:sp>
        <p:nvSpPr>
          <p:cNvPr name="Freeform 7" id="7"/>
          <p:cNvSpPr/>
          <p:nvPr/>
        </p:nvSpPr>
        <p:spPr>
          <a:xfrm flipH="false" flipV="false" rot="0">
            <a:off x="2920881" y="1303627"/>
            <a:ext cx="1629505" cy="1331424"/>
          </a:xfrm>
          <a:custGeom>
            <a:avLst/>
            <a:gdLst/>
            <a:ahLst/>
            <a:cxnLst/>
            <a:rect r="r" b="b" t="t" l="l"/>
            <a:pathLst>
              <a:path h="1331424" w="1629505">
                <a:moveTo>
                  <a:pt x="0" y="0"/>
                </a:moveTo>
                <a:lnTo>
                  <a:pt x="1629505" y="0"/>
                </a:lnTo>
                <a:lnTo>
                  <a:pt x="1629505" y="1331424"/>
                </a:lnTo>
                <a:lnTo>
                  <a:pt x="0" y="1331424"/>
                </a:lnTo>
                <a:lnTo>
                  <a:pt x="0" y="0"/>
                </a:lnTo>
                <a:close/>
              </a:path>
            </a:pathLst>
          </a:custGeom>
          <a:blipFill>
            <a:blip r:embed="rId4"/>
            <a:stretch>
              <a:fillRect l="0" t="-8865" r="-203232" b="-40819"/>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42261" y="3396350"/>
            <a:ext cx="16879679" cy="5273260"/>
          </a:xfrm>
          <a:prstGeom prst="rect">
            <a:avLst/>
          </a:prstGeom>
        </p:spPr>
        <p:txBody>
          <a:bodyPr anchor="t" rtlCol="false" tIns="0" lIns="0" bIns="0" rIns="0">
            <a:spAutoFit/>
          </a:bodyPr>
          <a:lstStyle/>
          <a:p>
            <a:pPr marL="832903" indent="-416452" lvl="1">
              <a:lnSpc>
                <a:spcPts val="6982"/>
              </a:lnSpc>
              <a:buFont typeface="Arial"/>
              <a:buChar char="•"/>
            </a:pPr>
            <a:r>
              <a:rPr lang="en-US" sz="3857" spc="246">
                <a:solidFill>
                  <a:srgbClr val="FFFFFF"/>
                </a:solidFill>
                <a:latin typeface="Poppins"/>
              </a:rPr>
              <a:t>Cost: Zend Studio is a paid software.</a:t>
            </a:r>
          </a:p>
          <a:p>
            <a:pPr marL="832903" indent="-416452" lvl="1">
              <a:lnSpc>
                <a:spcPts val="6982"/>
              </a:lnSpc>
              <a:buFont typeface="Arial"/>
              <a:buChar char="•"/>
            </a:pPr>
            <a:r>
              <a:rPr lang="en-US" sz="3857" spc="246">
                <a:solidFill>
                  <a:srgbClr val="FFFFFF"/>
                </a:solidFill>
                <a:latin typeface="Poppins"/>
              </a:rPr>
              <a:t>Because of complex features, it maye hard to use in begning.</a:t>
            </a:r>
          </a:p>
          <a:p>
            <a:pPr marL="832903" indent="-416452" lvl="1">
              <a:lnSpc>
                <a:spcPts val="6982"/>
              </a:lnSpc>
              <a:buFont typeface="Arial"/>
              <a:buChar char="•"/>
            </a:pPr>
            <a:r>
              <a:rPr lang="en-US" sz="3857" spc="246">
                <a:solidFill>
                  <a:srgbClr val="FFFFFF"/>
                </a:solidFill>
                <a:latin typeface="Poppins"/>
              </a:rPr>
              <a:t> Limited Language Support:</a:t>
            </a:r>
            <a:r>
              <a:rPr lang="en-US" sz="3857" spc="246">
                <a:solidFill>
                  <a:srgbClr val="FFFFFF"/>
                </a:solidFill>
                <a:latin typeface="Poppins Bold"/>
              </a:rPr>
              <a:t> </a:t>
            </a:r>
            <a:r>
              <a:rPr lang="en-US" sz="3857" spc="246">
                <a:solidFill>
                  <a:srgbClr val="FFFFFF"/>
                </a:solidFill>
                <a:latin typeface="Poppins"/>
              </a:rPr>
              <a:t> Only PHP.</a:t>
            </a:r>
          </a:p>
          <a:p>
            <a:pPr marL="832903" indent="-416452" lvl="1">
              <a:lnSpc>
                <a:spcPts val="6982"/>
              </a:lnSpc>
              <a:buFont typeface="Arial"/>
              <a:buChar char="•"/>
            </a:pPr>
            <a:r>
              <a:rPr lang="en-US" sz="3857" spc="246">
                <a:solidFill>
                  <a:srgbClr val="FFFFFF"/>
                </a:solidFill>
                <a:latin typeface="Poppins"/>
              </a:rPr>
              <a:t>Outdated Version Concerns: The latest officially supported version (Zend Studio 13.6) was released in 2018.</a:t>
            </a:r>
          </a:p>
        </p:txBody>
      </p:sp>
      <p:sp>
        <p:nvSpPr>
          <p:cNvPr name="TextBox 6" id="6"/>
          <p:cNvSpPr txBox="true"/>
          <p:nvPr/>
        </p:nvSpPr>
        <p:spPr>
          <a:xfrm rot="0">
            <a:off x="6064691" y="1478166"/>
            <a:ext cx="680769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Cons of  Zend Studio </a:t>
            </a:r>
          </a:p>
        </p:txBody>
      </p:sp>
      <p:sp>
        <p:nvSpPr>
          <p:cNvPr name="Freeform 7" id="7"/>
          <p:cNvSpPr/>
          <p:nvPr/>
        </p:nvSpPr>
        <p:spPr>
          <a:xfrm flipH="false" flipV="false" rot="0">
            <a:off x="2920881" y="1303627"/>
            <a:ext cx="1629505" cy="1331424"/>
          </a:xfrm>
          <a:custGeom>
            <a:avLst/>
            <a:gdLst/>
            <a:ahLst/>
            <a:cxnLst/>
            <a:rect r="r" b="b" t="t" l="l"/>
            <a:pathLst>
              <a:path h="1331424" w="1629505">
                <a:moveTo>
                  <a:pt x="0" y="0"/>
                </a:moveTo>
                <a:lnTo>
                  <a:pt x="1629505" y="0"/>
                </a:lnTo>
                <a:lnTo>
                  <a:pt x="1629505" y="1331424"/>
                </a:lnTo>
                <a:lnTo>
                  <a:pt x="0" y="1331424"/>
                </a:lnTo>
                <a:lnTo>
                  <a:pt x="0" y="0"/>
                </a:lnTo>
                <a:close/>
              </a:path>
            </a:pathLst>
          </a:custGeom>
          <a:blipFill>
            <a:blip r:embed="rId4"/>
            <a:stretch>
              <a:fillRect l="0" t="-8865" r="-203232" b="-40819"/>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505103" y="444388"/>
            <a:ext cx="9954127" cy="9398225"/>
          </a:xfrm>
          <a:custGeom>
            <a:avLst/>
            <a:gdLst/>
            <a:ahLst/>
            <a:cxnLst/>
            <a:rect r="r" b="b" t="t" l="l"/>
            <a:pathLst>
              <a:path h="9398225" w="9954127">
                <a:moveTo>
                  <a:pt x="0" y="0"/>
                </a:moveTo>
                <a:lnTo>
                  <a:pt x="9954127" y="0"/>
                </a:lnTo>
                <a:lnTo>
                  <a:pt x="9954127" y="9398224"/>
                </a:lnTo>
                <a:lnTo>
                  <a:pt x="0" y="9398224"/>
                </a:lnTo>
                <a:lnTo>
                  <a:pt x="0" y="0"/>
                </a:lnTo>
                <a:close/>
              </a:path>
            </a:pathLst>
          </a:custGeom>
          <a:blipFill>
            <a:blip r:embed="rId6"/>
            <a:stretch>
              <a:fillRect l="0" t="0" r="0" b="0"/>
            </a:stretch>
          </a:blipFill>
        </p:spPr>
      </p:sp>
      <p:sp>
        <p:nvSpPr>
          <p:cNvPr name="TextBox 7" id="7"/>
          <p:cNvSpPr txBox="true"/>
          <p:nvPr/>
        </p:nvSpPr>
        <p:spPr>
          <a:xfrm rot="0">
            <a:off x="635080" y="4563110"/>
            <a:ext cx="451112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Zend Studio Interface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9939" y="777796"/>
            <a:ext cx="17358440" cy="8679812"/>
          </a:xfrm>
          <a:custGeom>
            <a:avLst/>
            <a:gdLst/>
            <a:ahLst/>
            <a:cxnLst/>
            <a:rect r="r" b="b" t="t" l="l"/>
            <a:pathLst>
              <a:path h="8679812" w="17358440">
                <a:moveTo>
                  <a:pt x="0" y="0"/>
                </a:moveTo>
                <a:lnTo>
                  <a:pt x="17358440" y="0"/>
                </a:lnTo>
                <a:lnTo>
                  <a:pt x="17358440" y="8679812"/>
                </a:lnTo>
                <a:lnTo>
                  <a:pt x="0" y="8679812"/>
                </a:lnTo>
                <a:lnTo>
                  <a:pt x="0" y="0"/>
                </a:lnTo>
                <a:close/>
              </a:path>
            </a:pathLst>
          </a:custGeom>
          <a:blipFill>
            <a:blip r:embed="rId6"/>
            <a:stretch>
              <a:fillRect l="0" t="0" r="0" b="-12492"/>
            </a:stretch>
          </a:blipFill>
        </p:spPr>
      </p:sp>
      <p:sp>
        <p:nvSpPr>
          <p:cNvPr name="TextBox 7" id="7"/>
          <p:cNvSpPr txBox="true"/>
          <p:nvPr/>
        </p:nvSpPr>
        <p:spPr>
          <a:xfrm rot="0">
            <a:off x="6973594" y="9390933"/>
            <a:ext cx="4511129"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Zend Studio Interface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0013684" y="400232"/>
            <a:ext cx="6121692" cy="6849445"/>
          </a:xfrm>
          <a:custGeom>
            <a:avLst/>
            <a:gdLst/>
            <a:ahLst/>
            <a:cxnLst/>
            <a:rect r="r" b="b" t="t" l="l"/>
            <a:pathLst>
              <a:path h="6849445" w="6121692">
                <a:moveTo>
                  <a:pt x="0" y="0"/>
                </a:moveTo>
                <a:lnTo>
                  <a:pt x="6121692" y="0"/>
                </a:lnTo>
                <a:lnTo>
                  <a:pt x="6121692" y="6849445"/>
                </a:lnTo>
                <a:lnTo>
                  <a:pt x="0" y="6849445"/>
                </a:lnTo>
                <a:lnTo>
                  <a:pt x="0" y="0"/>
                </a:lnTo>
                <a:close/>
              </a:path>
            </a:pathLst>
          </a:custGeom>
          <a:blipFill>
            <a:blip r:embed="rId7"/>
            <a:stretch>
              <a:fillRect l="0" t="0" r="0" b="0"/>
            </a:stretch>
          </a:blipFill>
        </p:spPr>
      </p:sp>
      <p:sp>
        <p:nvSpPr>
          <p:cNvPr name="Freeform 8" id="8"/>
          <p:cNvSpPr/>
          <p:nvPr/>
        </p:nvSpPr>
        <p:spPr>
          <a:xfrm flipH="false" flipV="false" rot="0">
            <a:off x="2671616" y="1291351"/>
            <a:ext cx="5958327" cy="5958327"/>
          </a:xfrm>
          <a:custGeom>
            <a:avLst/>
            <a:gdLst/>
            <a:ahLst/>
            <a:cxnLst/>
            <a:rect r="r" b="b" t="t" l="l"/>
            <a:pathLst>
              <a:path h="5958327" w="5958327">
                <a:moveTo>
                  <a:pt x="0" y="0"/>
                </a:moveTo>
                <a:lnTo>
                  <a:pt x="5958327" y="0"/>
                </a:lnTo>
                <a:lnTo>
                  <a:pt x="5958327" y="5958326"/>
                </a:lnTo>
                <a:lnTo>
                  <a:pt x="0" y="59583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7761386" y="8336827"/>
            <a:ext cx="5313144"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Any Question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7" id="7"/>
          <p:cNvGrpSpPr/>
          <p:nvPr/>
        </p:nvGrpSpPr>
        <p:grpSpPr>
          <a:xfrm rot="0">
            <a:off x="10334006" y="2270492"/>
            <a:ext cx="4809425" cy="480942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9" id="9"/>
          <p:cNvSpPr txBox="true"/>
          <p:nvPr/>
        </p:nvSpPr>
        <p:spPr>
          <a:xfrm rot="0">
            <a:off x="1028700" y="3027700"/>
            <a:ext cx="16230600" cy="2923479"/>
          </a:xfrm>
          <a:prstGeom prst="rect">
            <a:avLst/>
          </a:prstGeom>
        </p:spPr>
        <p:txBody>
          <a:bodyPr anchor="t" rtlCol="false" tIns="0" lIns="0" bIns="0" rIns="0">
            <a:spAutoFit/>
          </a:bodyPr>
          <a:lstStyle/>
          <a:p>
            <a:pPr algn="ctr">
              <a:lnSpc>
                <a:spcPts val="22610"/>
              </a:lnSpc>
              <a:spcBef>
                <a:spcPct val="0"/>
              </a:spcBef>
            </a:pPr>
            <a:r>
              <a:rPr lang="en-US" sz="16150">
                <a:solidFill>
                  <a:srgbClr val="FFFFFF"/>
                </a:solidFill>
                <a:latin typeface="Poppins"/>
              </a:rPr>
              <a:t>THANK YOU</a:t>
            </a:r>
          </a:p>
        </p:txBody>
      </p:sp>
      <p:sp>
        <p:nvSpPr>
          <p:cNvPr name="TextBox 10" id="10"/>
          <p:cNvSpPr txBox="true"/>
          <p:nvPr/>
        </p:nvSpPr>
        <p:spPr>
          <a:xfrm rot="0">
            <a:off x="3613015" y="6197845"/>
            <a:ext cx="7754492" cy="283210"/>
          </a:xfrm>
          <a:prstGeom prst="rect">
            <a:avLst/>
          </a:prstGeom>
        </p:spPr>
        <p:txBody>
          <a:bodyPr anchor="t" rtlCol="false" tIns="0" lIns="0" bIns="0" rIns="0">
            <a:spAutoFit/>
          </a:bodyPr>
          <a:lstStyle/>
          <a:p>
            <a:pPr>
              <a:lnSpc>
                <a:spcPts val="2239"/>
              </a:lnSpc>
              <a:spcBef>
                <a:spcPct val="0"/>
              </a:spcBef>
            </a:pPr>
            <a:r>
              <a:rPr lang="en-US" sz="1599" spc="1279">
                <a:solidFill>
                  <a:srgbClr val="FFFFFF"/>
                </a:solidFill>
                <a:latin typeface="Poppins"/>
              </a:rPr>
              <a:t>BIJAY KOIRALA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6" id="6"/>
          <p:cNvSpPr txBox="true"/>
          <p:nvPr/>
        </p:nvSpPr>
        <p:spPr>
          <a:xfrm rot="0">
            <a:off x="387656" y="508000"/>
            <a:ext cx="16230600" cy="936625"/>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Varela Round"/>
              </a:rPr>
              <a:t>TABLE OF CONTENT</a:t>
            </a:r>
          </a:p>
        </p:txBody>
      </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93962" y="7429409"/>
            <a:ext cx="5505900" cy="3223454"/>
          </a:xfrm>
          <a:custGeom>
            <a:avLst/>
            <a:gdLst/>
            <a:ahLst/>
            <a:cxnLst/>
            <a:rect r="r" b="b" t="t" l="l"/>
            <a:pathLst>
              <a:path h="3223454" w="5505900">
                <a:moveTo>
                  <a:pt x="0" y="0"/>
                </a:moveTo>
                <a:lnTo>
                  <a:pt x="5505901" y="0"/>
                </a:lnTo>
                <a:lnTo>
                  <a:pt x="5505901" y="3223455"/>
                </a:lnTo>
                <a:lnTo>
                  <a:pt x="0" y="3223455"/>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9139238" y="3041478"/>
            <a:ext cx="9525" cy="887095"/>
          </a:xfrm>
          <a:prstGeom prst="rect">
            <a:avLst/>
          </a:prstGeom>
        </p:spPr>
        <p:txBody>
          <a:bodyPr anchor="t" rtlCol="false" tIns="0" lIns="0" bIns="0" rIns="0">
            <a:spAutoFit/>
          </a:bodyPr>
          <a:lstStyle/>
          <a:p>
            <a:pPr algn="ctr">
              <a:lnSpc>
                <a:spcPts val="7279"/>
              </a:lnSpc>
            </a:pPr>
          </a:p>
        </p:txBody>
      </p:sp>
      <p:sp>
        <p:nvSpPr>
          <p:cNvPr name="TextBox 10" id="10"/>
          <p:cNvSpPr txBox="true"/>
          <p:nvPr/>
        </p:nvSpPr>
        <p:spPr>
          <a:xfrm rot="0">
            <a:off x="5283281" y="2414457"/>
            <a:ext cx="7730962" cy="5305686"/>
          </a:xfrm>
          <a:prstGeom prst="rect">
            <a:avLst/>
          </a:prstGeom>
        </p:spPr>
        <p:txBody>
          <a:bodyPr anchor="t" rtlCol="false" tIns="0" lIns="0" bIns="0" rIns="0">
            <a:spAutoFit/>
          </a:bodyPr>
          <a:lstStyle/>
          <a:p>
            <a:pPr algn="just" marL="1634795" indent="-817398" lvl="1">
              <a:lnSpc>
                <a:spcPts val="10600"/>
              </a:lnSpc>
              <a:buFont typeface="Arial"/>
              <a:buChar char="•"/>
            </a:pPr>
            <a:r>
              <a:rPr lang="en-US" sz="7572">
                <a:solidFill>
                  <a:srgbClr val="FFFFFF"/>
                </a:solidFill>
                <a:latin typeface="Canva Sans"/>
              </a:rPr>
              <a:t>IDE</a:t>
            </a:r>
          </a:p>
          <a:p>
            <a:pPr algn="just" marL="1634795" indent="-817398" lvl="1">
              <a:lnSpc>
                <a:spcPts val="10600"/>
              </a:lnSpc>
              <a:buFont typeface="Arial"/>
              <a:buChar char="•"/>
            </a:pPr>
            <a:r>
              <a:rPr lang="en-US" sz="7572">
                <a:solidFill>
                  <a:srgbClr val="FFFFFF"/>
                </a:solidFill>
                <a:latin typeface="Canva Sans"/>
              </a:rPr>
              <a:t>Cloud9 IDE</a:t>
            </a:r>
          </a:p>
          <a:p>
            <a:pPr algn="just" marL="1634795" indent="-817398" lvl="1">
              <a:lnSpc>
                <a:spcPts val="10600"/>
              </a:lnSpc>
              <a:buFont typeface="Arial"/>
              <a:buChar char="•"/>
            </a:pPr>
            <a:r>
              <a:rPr lang="en-US" sz="7572">
                <a:solidFill>
                  <a:srgbClr val="FFFFFF"/>
                </a:solidFill>
                <a:latin typeface="Canva Sans"/>
              </a:rPr>
              <a:t>Zend Studio</a:t>
            </a:r>
          </a:p>
          <a:p>
            <a:pPr algn="just" marL="1634795" indent="-817398" lvl="1">
              <a:lnSpc>
                <a:spcPts val="10600"/>
              </a:lnSpc>
              <a:buFont typeface="Arial"/>
              <a:buChar char="•"/>
            </a:pPr>
            <a:r>
              <a:rPr lang="en-US" sz="7572">
                <a:solidFill>
                  <a:srgbClr val="FFFFFF"/>
                </a:solidFill>
                <a:latin typeface="Canva Sans"/>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6" id="6"/>
          <p:cNvSpPr txBox="true"/>
          <p:nvPr/>
        </p:nvSpPr>
        <p:spPr>
          <a:xfrm rot="0">
            <a:off x="613144" y="508000"/>
            <a:ext cx="16230600" cy="936625"/>
          </a:xfrm>
          <a:prstGeom prst="rect">
            <a:avLst/>
          </a:prstGeom>
        </p:spPr>
        <p:txBody>
          <a:bodyPr anchor="t" rtlCol="false" tIns="0" lIns="0" bIns="0" rIns="0">
            <a:spAutoFit/>
          </a:bodyPr>
          <a:lstStyle/>
          <a:p>
            <a:pPr algn="ctr">
              <a:lnSpc>
                <a:spcPts val="7699"/>
              </a:lnSpc>
              <a:spcBef>
                <a:spcPct val="0"/>
              </a:spcBef>
            </a:pPr>
            <a:r>
              <a:rPr lang="en-US" sz="5499">
                <a:solidFill>
                  <a:srgbClr val="FFFFFF"/>
                </a:solidFill>
                <a:latin typeface="Varela Round"/>
              </a:rPr>
              <a:t>INTRODUCTION TO IDE</a:t>
            </a:r>
          </a:p>
        </p:txBody>
      </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93962" y="7429409"/>
            <a:ext cx="5505900" cy="3223454"/>
          </a:xfrm>
          <a:custGeom>
            <a:avLst/>
            <a:gdLst/>
            <a:ahLst/>
            <a:cxnLst/>
            <a:rect r="r" b="b" t="t" l="l"/>
            <a:pathLst>
              <a:path h="3223454" w="5505900">
                <a:moveTo>
                  <a:pt x="0" y="0"/>
                </a:moveTo>
                <a:lnTo>
                  <a:pt x="5505901" y="0"/>
                </a:lnTo>
                <a:lnTo>
                  <a:pt x="5505901" y="3223455"/>
                </a:lnTo>
                <a:lnTo>
                  <a:pt x="0" y="3223455"/>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915976" y="2945668"/>
            <a:ext cx="12456048" cy="4395663"/>
          </a:xfrm>
          <a:custGeom>
            <a:avLst/>
            <a:gdLst/>
            <a:ahLst/>
            <a:cxnLst/>
            <a:rect r="r" b="b" t="t" l="l"/>
            <a:pathLst>
              <a:path h="4395663" w="12456048">
                <a:moveTo>
                  <a:pt x="0" y="0"/>
                </a:moveTo>
                <a:lnTo>
                  <a:pt x="12456048" y="0"/>
                </a:lnTo>
                <a:lnTo>
                  <a:pt x="12456048" y="4395664"/>
                </a:lnTo>
                <a:lnTo>
                  <a:pt x="0" y="4395664"/>
                </a:lnTo>
                <a:lnTo>
                  <a:pt x="0" y="0"/>
                </a:lnTo>
                <a:close/>
              </a:path>
            </a:pathLst>
          </a:custGeom>
          <a:blipFill>
            <a:blip r:embed="rId9"/>
            <a:stretch>
              <a:fillRect l="0" t="0" r="0" b="0"/>
            </a:stretch>
          </a:blipFill>
        </p:spPr>
      </p:sp>
      <p:sp>
        <p:nvSpPr>
          <p:cNvPr name="TextBox 10" id="10"/>
          <p:cNvSpPr txBox="true"/>
          <p:nvPr/>
        </p:nvSpPr>
        <p:spPr>
          <a:xfrm rot="0">
            <a:off x="9139238" y="3041478"/>
            <a:ext cx="9525" cy="887095"/>
          </a:xfrm>
          <a:prstGeom prst="rect">
            <a:avLst/>
          </a:prstGeom>
        </p:spPr>
        <p:txBody>
          <a:bodyPr anchor="t" rtlCol="false" tIns="0" lIns="0" bIns="0" rIns="0">
            <a:spAutoFit/>
          </a:bodyPr>
          <a:lstStyle/>
          <a:p>
            <a:pPr algn="ctr">
              <a:lnSpc>
                <a:spcPts val="7279"/>
              </a:lnSpc>
            </a:pPr>
          </a:p>
        </p:txBody>
      </p:sp>
      <p:sp>
        <p:nvSpPr>
          <p:cNvPr name="TextBox 11" id="11"/>
          <p:cNvSpPr txBox="true"/>
          <p:nvPr/>
        </p:nvSpPr>
        <p:spPr>
          <a:xfrm rot="0">
            <a:off x="3602980" y="1844099"/>
            <a:ext cx="11072515"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IDE stands for Integrated Development Environment.</a:t>
            </a:r>
          </a:p>
        </p:txBody>
      </p:sp>
      <p:sp>
        <p:nvSpPr>
          <p:cNvPr name="TextBox 12" id="12"/>
          <p:cNvSpPr txBox="true"/>
          <p:nvPr/>
        </p:nvSpPr>
        <p:spPr>
          <a:xfrm rot="0">
            <a:off x="613144" y="7960457"/>
            <a:ext cx="17254538" cy="1880235"/>
          </a:xfrm>
          <a:prstGeom prst="rect">
            <a:avLst/>
          </a:prstGeom>
        </p:spPr>
        <p:txBody>
          <a:bodyPr anchor="t" rtlCol="false" tIns="0" lIns="0" bIns="0" rIns="0">
            <a:spAutoFit/>
          </a:bodyPr>
          <a:lstStyle/>
          <a:p>
            <a:pPr marL="734059" indent="-367030" lvl="1">
              <a:lnSpc>
                <a:spcPts val="5099"/>
              </a:lnSpc>
              <a:buFont typeface="Arial"/>
              <a:buChar char="•"/>
            </a:pPr>
            <a:r>
              <a:rPr lang="en-US" sz="3399" spc="74">
                <a:solidFill>
                  <a:srgbClr val="FFFFFF"/>
                </a:solidFill>
                <a:latin typeface="Canva Sans"/>
              </a:rPr>
              <a:t>a software application that provides comprehensive facilities for software development.</a:t>
            </a:r>
          </a:p>
          <a:p>
            <a:pPr marL="734059" indent="-367030" lvl="1">
              <a:lnSpc>
                <a:spcPts val="5099"/>
              </a:lnSpc>
              <a:buFont typeface="Arial"/>
              <a:buChar char="•"/>
            </a:pPr>
            <a:r>
              <a:rPr lang="en-US" sz="3399" spc="74">
                <a:solidFill>
                  <a:srgbClr val="FFFFFF"/>
                </a:solidFill>
                <a:latin typeface="Canva Sans"/>
              </a:rPr>
              <a:t>a fancy digital toolbox where developers write, edit, and manage their code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6" id="6"/>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793962" y="7429409"/>
            <a:ext cx="5505900" cy="3223454"/>
          </a:xfrm>
          <a:custGeom>
            <a:avLst/>
            <a:gdLst/>
            <a:ahLst/>
            <a:cxnLst/>
            <a:rect r="r" b="b" t="t" l="l"/>
            <a:pathLst>
              <a:path h="3223454" w="5505900">
                <a:moveTo>
                  <a:pt x="0" y="0"/>
                </a:moveTo>
                <a:lnTo>
                  <a:pt x="5505901" y="0"/>
                </a:lnTo>
                <a:lnTo>
                  <a:pt x="5505901" y="3223455"/>
                </a:lnTo>
                <a:lnTo>
                  <a:pt x="0" y="3223455"/>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4234581" y="2283422"/>
            <a:ext cx="10258484" cy="6506810"/>
          </a:xfrm>
          <a:custGeom>
            <a:avLst/>
            <a:gdLst/>
            <a:ahLst/>
            <a:cxnLst/>
            <a:rect r="r" b="b" t="t" l="l"/>
            <a:pathLst>
              <a:path h="6506810" w="10258484">
                <a:moveTo>
                  <a:pt x="0" y="0"/>
                </a:moveTo>
                <a:lnTo>
                  <a:pt x="10258484" y="0"/>
                </a:lnTo>
                <a:lnTo>
                  <a:pt x="10258484" y="6506810"/>
                </a:lnTo>
                <a:lnTo>
                  <a:pt x="0" y="6506810"/>
                </a:lnTo>
                <a:lnTo>
                  <a:pt x="0" y="0"/>
                </a:lnTo>
                <a:close/>
              </a:path>
            </a:pathLst>
          </a:custGeom>
          <a:blipFill>
            <a:blip r:embed="rId9"/>
            <a:stretch>
              <a:fillRect l="0" t="0" r="0" b="0"/>
            </a:stretch>
          </a:blipFill>
        </p:spPr>
      </p:sp>
      <p:sp>
        <p:nvSpPr>
          <p:cNvPr name="TextBox 9" id="9"/>
          <p:cNvSpPr txBox="true"/>
          <p:nvPr/>
        </p:nvSpPr>
        <p:spPr>
          <a:xfrm rot="0">
            <a:off x="9139238" y="3041478"/>
            <a:ext cx="9525" cy="887095"/>
          </a:xfrm>
          <a:prstGeom prst="rect">
            <a:avLst/>
          </a:prstGeom>
        </p:spPr>
        <p:txBody>
          <a:bodyPr anchor="t" rtlCol="false" tIns="0" lIns="0" bIns="0" rIns="0">
            <a:spAutoFit/>
          </a:bodyPr>
          <a:lstStyle/>
          <a:p>
            <a:pPr algn="ctr">
              <a:lnSpc>
                <a:spcPts val="7279"/>
              </a:lnSpc>
            </a:pPr>
          </a:p>
        </p:txBody>
      </p:sp>
      <p:sp>
        <p:nvSpPr>
          <p:cNvPr name="TextBox 10" id="10"/>
          <p:cNvSpPr txBox="true"/>
          <p:nvPr/>
        </p:nvSpPr>
        <p:spPr>
          <a:xfrm rot="0">
            <a:off x="4009995" y="815602"/>
            <a:ext cx="10258484"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Modern IDE Examples</a:t>
            </a:r>
          </a:p>
        </p:txBody>
      </p:sp>
      <p:sp>
        <p:nvSpPr>
          <p:cNvPr name="TextBox 11" id="11"/>
          <p:cNvSpPr txBox="true"/>
          <p:nvPr/>
        </p:nvSpPr>
        <p:spPr>
          <a:xfrm rot="0">
            <a:off x="4560763" y="9172575"/>
            <a:ext cx="9156948" cy="828041"/>
          </a:xfrm>
          <a:prstGeom prst="rect">
            <a:avLst/>
          </a:prstGeom>
        </p:spPr>
        <p:txBody>
          <a:bodyPr anchor="t" rtlCol="false" tIns="0" lIns="0" bIns="0" rIns="0">
            <a:spAutoFit/>
          </a:bodyPr>
          <a:lstStyle/>
          <a:p>
            <a:pPr algn="ctr">
              <a:lnSpc>
                <a:spcPts val="6859"/>
              </a:lnSpc>
            </a:pPr>
            <a:r>
              <a:rPr lang="en-US" sz="4899">
                <a:solidFill>
                  <a:srgbClr val="FFFFFF"/>
                </a:solidFill>
                <a:latin typeface="Canva Sans"/>
              </a:rPr>
              <a:t>Is VS code IDE or code editor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955127" y="144092"/>
            <a:ext cx="1080030" cy="108003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1028700" y="1540772"/>
            <a:ext cx="16433077" cy="7745690"/>
          </a:xfrm>
          <a:prstGeom prst="rect">
            <a:avLst/>
          </a:prstGeom>
        </p:spPr>
        <p:txBody>
          <a:bodyPr anchor="t" rtlCol="false" tIns="0" lIns="0" bIns="0" rIns="0">
            <a:spAutoFit/>
          </a:bodyPr>
          <a:lstStyle/>
          <a:p>
            <a:pPr marL="758669" indent="-379334" lvl="1">
              <a:lnSpc>
                <a:spcPts val="5552"/>
              </a:lnSpc>
              <a:buFont typeface="Arial"/>
              <a:buChar char="•"/>
            </a:pPr>
            <a:r>
              <a:rPr lang="en-US" sz="3513">
                <a:solidFill>
                  <a:srgbClr val="FFFFFF"/>
                </a:solidFill>
                <a:latin typeface="Poppins Italics"/>
              </a:rPr>
              <a:t>Efficiency: Combines coding, debugging, and project management tools in one place for a smoother workflow.</a:t>
            </a:r>
          </a:p>
          <a:p>
            <a:pPr marL="758669" indent="-379334" lvl="1">
              <a:lnSpc>
                <a:spcPts val="5552"/>
              </a:lnSpc>
              <a:buFont typeface="Arial"/>
              <a:buChar char="•"/>
            </a:pPr>
            <a:r>
              <a:rPr lang="en-US" sz="3513">
                <a:solidFill>
                  <a:srgbClr val="FFFFFF"/>
                </a:solidFill>
                <a:latin typeface="Poppins Italics"/>
              </a:rPr>
              <a:t>Productivity: Features like auto-completion and error highlighting help developers write better code faster.</a:t>
            </a:r>
          </a:p>
          <a:p>
            <a:pPr marL="758669" indent="-379334" lvl="1">
              <a:lnSpc>
                <a:spcPts val="5552"/>
              </a:lnSpc>
              <a:buFont typeface="Arial"/>
              <a:buChar char="•"/>
            </a:pPr>
            <a:r>
              <a:rPr lang="en-US" sz="3513">
                <a:solidFill>
                  <a:srgbClr val="FFFFFF"/>
                </a:solidFill>
                <a:latin typeface="Poppins Italics"/>
              </a:rPr>
              <a:t>Consistency: Provides a unified environment, reducing the need to switch between different tools.</a:t>
            </a:r>
          </a:p>
          <a:p>
            <a:pPr marL="758669" indent="-379334" lvl="1">
              <a:lnSpc>
                <a:spcPts val="5552"/>
              </a:lnSpc>
              <a:buFont typeface="Arial"/>
              <a:buChar char="•"/>
            </a:pPr>
            <a:r>
              <a:rPr lang="en-US" sz="3513">
                <a:solidFill>
                  <a:srgbClr val="FFFFFF"/>
                </a:solidFill>
                <a:latin typeface="Poppins Italics"/>
              </a:rPr>
              <a:t>Integration: Easily connects with other software development tools, streamlining the development process.</a:t>
            </a:r>
          </a:p>
          <a:p>
            <a:pPr marL="758669" indent="-379334" lvl="1">
              <a:lnSpc>
                <a:spcPts val="5552"/>
              </a:lnSpc>
              <a:buFont typeface="Arial"/>
              <a:buChar char="•"/>
            </a:pPr>
            <a:r>
              <a:rPr lang="en-US" sz="3513">
                <a:solidFill>
                  <a:srgbClr val="FFFFFF"/>
                </a:solidFill>
                <a:latin typeface="Poppins Italics"/>
              </a:rPr>
              <a:t>Debugging: Built-in debugging tools help find and fix errors in the code efficiently.</a:t>
            </a:r>
          </a:p>
          <a:p>
            <a:pPr>
              <a:lnSpc>
                <a:spcPts val="5552"/>
              </a:lnSpc>
            </a:pPr>
          </a:p>
        </p:txBody>
      </p:sp>
      <p:sp>
        <p:nvSpPr>
          <p:cNvPr name="TextBox 8" id="8"/>
          <p:cNvSpPr txBox="true"/>
          <p:nvPr/>
        </p:nvSpPr>
        <p:spPr>
          <a:xfrm rot="0">
            <a:off x="7396299" y="192935"/>
            <a:ext cx="4857452"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IDE  Advantges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955127" y="144092"/>
            <a:ext cx="1080030" cy="108003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6688127" y="1369315"/>
            <a:ext cx="4911747" cy="3440803"/>
          </a:xfrm>
          <a:custGeom>
            <a:avLst/>
            <a:gdLst/>
            <a:ahLst/>
            <a:cxnLst/>
            <a:rect r="r" b="b" t="t" l="l"/>
            <a:pathLst>
              <a:path h="3440803" w="4911747">
                <a:moveTo>
                  <a:pt x="0" y="0"/>
                </a:moveTo>
                <a:lnTo>
                  <a:pt x="4911746" y="0"/>
                </a:lnTo>
                <a:lnTo>
                  <a:pt x="4911746" y="3440804"/>
                </a:lnTo>
                <a:lnTo>
                  <a:pt x="0" y="3440804"/>
                </a:lnTo>
                <a:lnTo>
                  <a:pt x="0" y="0"/>
                </a:lnTo>
                <a:close/>
              </a:path>
            </a:pathLst>
          </a:custGeom>
          <a:blipFill>
            <a:blip r:embed="rId4"/>
            <a:stretch>
              <a:fillRect l="0" t="0" r="0" b="0"/>
            </a:stretch>
          </a:blipFill>
        </p:spPr>
      </p:sp>
      <p:sp>
        <p:nvSpPr>
          <p:cNvPr name="TextBox 8" id="8"/>
          <p:cNvSpPr txBox="true"/>
          <p:nvPr/>
        </p:nvSpPr>
        <p:spPr>
          <a:xfrm rot="0">
            <a:off x="927462" y="5061746"/>
            <a:ext cx="16433077" cy="4926290"/>
          </a:xfrm>
          <a:prstGeom prst="rect">
            <a:avLst/>
          </a:prstGeom>
        </p:spPr>
        <p:txBody>
          <a:bodyPr anchor="t" rtlCol="false" tIns="0" lIns="0" bIns="0" rIns="0">
            <a:spAutoFit/>
          </a:bodyPr>
          <a:lstStyle/>
          <a:p>
            <a:pPr marL="758669" indent="-379334" lvl="1">
              <a:lnSpc>
                <a:spcPts val="5552"/>
              </a:lnSpc>
              <a:buFont typeface="Arial"/>
              <a:buChar char="•"/>
            </a:pPr>
            <a:r>
              <a:rPr lang="en-US" sz="3513" spc="151">
                <a:solidFill>
                  <a:srgbClr val="FFFFFF"/>
                </a:solidFill>
                <a:latin typeface="Poppins Italics"/>
              </a:rPr>
              <a:t>Cloud9 is an integrated development environment (IDE) that lives in the cloud, meaning we can write, run, and debug code directly from the web browser. No messy installations or configurations needed ! </a:t>
            </a:r>
          </a:p>
          <a:p>
            <a:pPr marL="758669" indent="-379334" lvl="1">
              <a:lnSpc>
                <a:spcPts val="5552"/>
              </a:lnSpc>
              <a:buFont typeface="Arial"/>
              <a:buChar char="•"/>
            </a:pPr>
            <a:r>
              <a:rPr lang="en-US" sz="3513" spc="151">
                <a:solidFill>
                  <a:srgbClr val="FFFFFF"/>
                </a:solidFill>
                <a:latin typeface="Poppins Italics"/>
              </a:rPr>
              <a:t>Pre-loaded with tools for popular languages(40) like Python, JavaScript, PHP, and more.</a:t>
            </a:r>
          </a:p>
          <a:p>
            <a:pPr>
              <a:lnSpc>
                <a:spcPts val="5552"/>
              </a:lnSpc>
            </a:pPr>
          </a:p>
        </p:txBody>
      </p:sp>
      <p:sp>
        <p:nvSpPr>
          <p:cNvPr name="TextBox 9" id="9"/>
          <p:cNvSpPr txBox="true"/>
          <p:nvPr/>
        </p:nvSpPr>
        <p:spPr>
          <a:xfrm rot="0">
            <a:off x="5460045" y="192935"/>
            <a:ext cx="872996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Introduction to Cloud9 IDE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90203" y="1157980"/>
            <a:ext cx="1555165" cy="1089433"/>
          </a:xfrm>
          <a:custGeom>
            <a:avLst/>
            <a:gdLst/>
            <a:ahLst/>
            <a:cxnLst/>
            <a:rect r="r" b="b" t="t" l="l"/>
            <a:pathLst>
              <a:path h="1089433" w="1555165">
                <a:moveTo>
                  <a:pt x="0" y="0"/>
                </a:moveTo>
                <a:lnTo>
                  <a:pt x="1555165" y="0"/>
                </a:lnTo>
                <a:lnTo>
                  <a:pt x="1555165" y="1089433"/>
                </a:lnTo>
                <a:lnTo>
                  <a:pt x="0" y="1089433"/>
                </a:lnTo>
                <a:lnTo>
                  <a:pt x="0" y="0"/>
                </a:lnTo>
                <a:close/>
              </a:path>
            </a:pathLst>
          </a:custGeom>
          <a:blipFill>
            <a:blip r:embed="rId4"/>
            <a:stretch>
              <a:fillRect l="0" t="0" r="0" b="0"/>
            </a:stretch>
          </a:blipFill>
        </p:spPr>
      </p:sp>
      <p:sp>
        <p:nvSpPr>
          <p:cNvPr name="TextBox 6" id="6"/>
          <p:cNvSpPr txBox="true"/>
          <p:nvPr/>
        </p:nvSpPr>
        <p:spPr>
          <a:xfrm rot="0">
            <a:off x="1028700" y="2220629"/>
            <a:ext cx="17583839" cy="6428575"/>
          </a:xfrm>
          <a:prstGeom prst="rect">
            <a:avLst/>
          </a:prstGeom>
        </p:spPr>
        <p:txBody>
          <a:bodyPr anchor="t" rtlCol="false" tIns="0" lIns="0" bIns="0" rIns="0">
            <a:spAutoFit/>
          </a:bodyPr>
          <a:lstStyle/>
          <a:p>
            <a:pPr>
              <a:lnSpc>
                <a:spcPts val="7307"/>
              </a:lnSpc>
            </a:pPr>
          </a:p>
          <a:p>
            <a:pPr marL="800876" indent="-400438" lvl="1">
              <a:lnSpc>
                <a:spcPts val="7307"/>
              </a:lnSpc>
              <a:buFont typeface="Arial"/>
              <a:buChar char="•"/>
            </a:pPr>
            <a:r>
              <a:rPr lang="en-US" sz="3709" spc="207">
                <a:solidFill>
                  <a:srgbClr val="FFFFFF"/>
                </a:solidFill>
                <a:latin typeface="Poppins"/>
              </a:rPr>
              <a:t>C</a:t>
            </a:r>
            <a:r>
              <a:rPr lang="en-US" sz="3709" spc="207">
                <a:solidFill>
                  <a:srgbClr val="FFFFFF"/>
                </a:solidFill>
                <a:latin typeface="Poppins"/>
              </a:rPr>
              <a:t>r</a:t>
            </a:r>
            <a:r>
              <a:rPr lang="en-US" sz="3709" spc="207">
                <a:solidFill>
                  <a:srgbClr val="FFFFFF"/>
                </a:solidFill>
                <a:latin typeface="Poppins"/>
              </a:rPr>
              <a:t>e</a:t>
            </a:r>
            <a:r>
              <a:rPr lang="en-US" sz="3709" spc="207">
                <a:solidFill>
                  <a:srgbClr val="FFFFFF"/>
                </a:solidFill>
                <a:latin typeface="Poppins"/>
              </a:rPr>
              <a:t>ate </a:t>
            </a:r>
            <a:r>
              <a:rPr lang="en-US" sz="3709" spc="207">
                <a:solidFill>
                  <a:srgbClr val="FFFFFF"/>
                </a:solidFill>
                <a:latin typeface="Poppins"/>
              </a:rPr>
              <a:t>a</a:t>
            </a:r>
            <a:r>
              <a:rPr lang="en-US" sz="3709" spc="207">
                <a:solidFill>
                  <a:srgbClr val="FFFFFF"/>
                </a:solidFill>
                <a:latin typeface="Poppins"/>
              </a:rPr>
              <a:t>n</a:t>
            </a:r>
            <a:r>
              <a:rPr lang="en-US" sz="3709" spc="207">
                <a:solidFill>
                  <a:srgbClr val="FFFFFF"/>
                </a:solidFill>
                <a:latin typeface="Poppins"/>
              </a:rPr>
              <a:t> AWS</a:t>
            </a:r>
            <a:r>
              <a:rPr lang="en-US" sz="3709" spc="207">
                <a:solidFill>
                  <a:srgbClr val="FFFFFF"/>
                </a:solidFill>
                <a:latin typeface="Poppins"/>
              </a:rPr>
              <a:t> </a:t>
            </a:r>
            <a:r>
              <a:rPr lang="en-US" sz="3709" spc="207">
                <a:solidFill>
                  <a:srgbClr val="FFFFFF"/>
                </a:solidFill>
                <a:latin typeface="Poppins"/>
              </a:rPr>
              <a:t>acc</a:t>
            </a:r>
            <a:r>
              <a:rPr lang="en-US" sz="3709" spc="207">
                <a:solidFill>
                  <a:srgbClr val="FFFFFF"/>
                </a:solidFill>
                <a:latin typeface="Poppins"/>
              </a:rPr>
              <a:t>o</a:t>
            </a:r>
            <a:r>
              <a:rPr lang="en-US" sz="3709" spc="207">
                <a:solidFill>
                  <a:srgbClr val="FFFFFF"/>
                </a:solidFill>
                <a:latin typeface="Poppins"/>
              </a:rPr>
              <a:t>u</a:t>
            </a:r>
            <a:r>
              <a:rPr lang="en-US" sz="3709" spc="207">
                <a:solidFill>
                  <a:srgbClr val="FFFFFF"/>
                </a:solidFill>
                <a:latin typeface="Poppins"/>
              </a:rPr>
              <a:t>nt (</a:t>
            </a:r>
            <a:r>
              <a:rPr lang="en-US" sz="3709" spc="207">
                <a:solidFill>
                  <a:srgbClr val="FFFFFF"/>
                </a:solidFill>
                <a:latin typeface="Poppins"/>
              </a:rPr>
              <a:t>free</a:t>
            </a:r>
            <a:r>
              <a:rPr lang="en-US" sz="3709" spc="207">
                <a:solidFill>
                  <a:srgbClr val="FFFFFF"/>
                </a:solidFill>
                <a:latin typeface="Poppins"/>
              </a:rPr>
              <a:t> tie</a:t>
            </a:r>
            <a:r>
              <a:rPr lang="en-US" sz="3709" spc="207">
                <a:solidFill>
                  <a:srgbClr val="FFFFFF"/>
                </a:solidFill>
                <a:latin typeface="Poppins"/>
              </a:rPr>
              <a:t>r</a:t>
            </a:r>
            <a:r>
              <a:rPr lang="en-US" sz="3709" spc="207">
                <a:solidFill>
                  <a:srgbClr val="FFFFFF"/>
                </a:solidFill>
                <a:latin typeface="Poppins"/>
              </a:rPr>
              <a:t> </a:t>
            </a:r>
            <a:r>
              <a:rPr lang="en-US" sz="3709" spc="207">
                <a:solidFill>
                  <a:srgbClr val="FFFFFF"/>
                </a:solidFill>
                <a:latin typeface="Poppins"/>
              </a:rPr>
              <a:t>ava</a:t>
            </a:r>
            <a:r>
              <a:rPr lang="en-US" sz="3709" spc="207">
                <a:solidFill>
                  <a:srgbClr val="FFFFFF"/>
                </a:solidFill>
                <a:latin typeface="Poppins"/>
              </a:rPr>
              <a:t>i</a:t>
            </a:r>
            <a:r>
              <a:rPr lang="en-US" sz="3709" spc="207">
                <a:solidFill>
                  <a:srgbClr val="FFFFFF"/>
                </a:solidFill>
                <a:latin typeface="Poppins"/>
              </a:rPr>
              <a:t>lable).</a:t>
            </a:r>
          </a:p>
          <a:p>
            <a:pPr marL="800876" indent="-400438" lvl="1">
              <a:lnSpc>
                <a:spcPts val="7307"/>
              </a:lnSpc>
              <a:buFont typeface="Arial"/>
              <a:buChar char="•"/>
            </a:pPr>
            <a:r>
              <a:rPr lang="en-US" sz="3709" spc="207">
                <a:solidFill>
                  <a:srgbClr val="FFFFFF"/>
                </a:solidFill>
                <a:latin typeface="Poppins Medium"/>
              </a:rPr>
              <a:t>Set up AWS Cloud9</a:t>
            </a:r>
          </a:p>
          <a:p>
            <a:pPr marL="800876" indent="-400438" lvl="1">
              <a:lnSpc>
                <a:spcPts val="7307"/>
              </a:lnSpc>
              <a:buFont typeface="Arial"/>
              <a:buChar char="•"/>
            </a:pPr>
            <a:r>
              <a:rPr lang="en-US" sz="3709" spc="207">
                <a:solidFill>
                  <a:srgbClr val="FFFFFF"/>
                </a:solidFill>
                <a:latin typeface="Poppins Medium"/>
              </a:rPr>
              <a:t>Create an AWS Cloud9 environment (Open the Cloud9 console and choose an environment template.)</a:t>
            </a:r>
          </a:p>
          <a:p>
            <a:pPr marL="800876" indent="-400438" lvl="1">
              <a:lnSpc>
                <a:spcPts val="7307"/>
              </a:lnSpc>
              <a:buFont typeface="Arial"/>
              <a:buChar char="•"/>
            </a:pPr>
            <a:r>
              <a:rPr lang="en-US" sz="3709" spc="207">
                <a:solidFill>
                  <a:srgbClr val="FFFFFF"/>
                </a:solidFill>
                <a:latin typeface="Poppins Medium"/>
              </a:rPr>
              <a:t>Start coding! Explore the editor, terminal, and pre-installed tools.</a:t>
            </a:r>
          </a:p>
        </p:txBody>
      </p:sp>
      <p:sp>
        <p:nvSpPr>
          <p:cNvPr name="TextBox 7" id="7"/>
          <p:cNvSpPr txBox="true"/>
          <p:nvPr/>
        </p:nvSpPr>
        <p:spPr>
          <a:xfrm rot="0">
            <a:off x="4410420" y="1211524"/>
            <a:ext cx="1082040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Getting started to use Cloud9 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931471" y="1306774"/>
            <a:ext cx="1555165" cy="1089433"/>
          </a:xfrm>
          <a:custGeom>
            <a:avLst/>
            <a:gdLst/>
            <a:ahLst/>
            <a:cxnLst/>
            <a:rect r="r" b="b" t="t" l="l"/>
            <a:pathLst>
              <a:path h="1089433" w="1555165">
                <a:moveTo>
                  <a:pt x="0" y="0"/>
                </a:moveTo>
                <a:lnTo>
                  <a:pt x="1555165" y="0"/>
                </a:lnTo>
                <a:lnTo>
                  <a:pt x="1555165" y="1089433"/>
                </a:lnTo>
                <a:lnTo>
                  <a:pt x="0" y="1089433"/>
                </a:lnTo>
                <a:lnTo>
                  <a:pt x="0" y="0"/>
                </a:lnTo>
                <a:close/>
              </a:path>
            </a:pathLst>
          </a:custGeom>
          <a:blipFill>
            <a:blip r:embed="rId4"/>
            <a:stretch>
              <a:fillRect l="0" t="0" r="0" b="0"/>
            </a:stretch>
          </a:blipFill>
        </p:spPr>
      </p:sp>
      <p:sp>
        <p:nvSpPr>
          <p:cNvPr name="TextBox 6" id="6"/>
          <p:cNvSpPr txBox="true"/>
          <p:nvPr/>
        </p:nvSpPr>
        <p:spPr>
          <a:xfrm rot="0">
            <a:off x="704161" y="3949053"/>
            <a:ext cx="17583839" cy="3656800"/>
          </a:xfrm>
          <a:prstGeom prst="rect">
            <a:avLst/>
          </a:prstGeom>
        </p:spPr>
        <p:txBody>
          <a:bodyPr anchor="t" rtlCol="false" tIns="0" lIns="0" bIns="0" rIns="0">
            <a:spAutoFit/>
          </a:bodyPr>
          <a:lstStyle/>
          <a:p>
            <a:pPr>
              <a:lnSpc>
                <a:spcPts val="7307"/>
              </a:lnSpc>
            </a:pPr>
            <a:r>
              <a:rPr lang="en-US" sz="3709" spc="207">
                <a:solidFill>
                  <a:srgbClr val="FFFFFF"/>
                </a:solidFill>
                <a:latin typeface="Poppins Bold"/>
              </a:rPr>
              <a:t>La</a:t>
            </a:r>
            <a:r>
              <a:rPr lang="en-US" sz="3709" spc="207">
                <a:solidFill>
                  <a:srgbClr val="FFFFFF"/>
                </a:solidFill>
                <a:latin typeface="Poppins Bold"/>
              </a:rPr>
              <a:t>rg</a:t>
            </a:r>
            <a:r>
              <a:rPr lang="en-US" sz="3709" spc="207">
                <a:solidFill>
                  <a:srgbClr val="FFFFFF"/>
                </a:solidFill>
                <a:latin typeface="Poppins Bold"/>
              </a:rPr>
              <a:t>e organiz</a:t>
            </a:r>
            <a:r>
              <a:rPr lang="en-US" sz="3709" spc="207">
                <a:solidFill>
                  <a:srgbClr val="FFFFFF"/>
                </a:solidFill>
                <a:latin typeface="Poppins Bold"/>
              </a:rPr>
              <a:t>ations:</a:t>
            </a:r>
            <a:r>
              <a:rPr lang="en-US" sz="3709" spc="207">
                <a:solidFill>
                  <a:srgbClr val="FFFFFF"/>
                </a:solidFill>
                <a:latin typeface="Poppins"/>
              </a:rPr>
              <a:t> LinkedIn, </a:t>
            </a:r>
            <a:r>
              <a:rPr lang="en-US" sz="3709" spc="207">
                <a:solidFill>
                  <a:srgbClr val="FFFFFF"/>
                </a:solidFill>
                <a:latin typeface="Poppins"/>
              </a:rPr>
              <a:t>Acce</a:t>
            </a:r>
            <a:r>
              <a:rPr lang="en-US" sz="3709" spc="207">
                <a:solidFill>
                  <a:srgbClr val="FFFFFF"/>
                </a:solidFill>
                <a:latin typeface="Poppins"/>
              </a:rPr>
              <a:t>ntu</a:t>
            </a:r>
            <a:r>
              <a:rPr lang="en-US" sz="3709" spc="207">
                <a:solidFill>
                  <a:srgbClr val="FFFFFF"/>
                </a:solidFill>
                <a:latin typeface="Poppins"/>
              </a:rPr>
              <a:t>re, Salesforc</a:t>
            </a:r>
            <a:r>
              <a:rPr lang="en-US" sz="3709" spc="207">
                <a:solidFill>
                  <a:srgbClr val="FFFFFF"/>
                </a:solidFill>
                <a:latin typeface="Poppins"/>
              </a:rPr>
              <a:t>e</a:t>
            </a:r>
            <a:r>
              <a:rPr lang="en-US" sz="3709" spc="207">
                <a:solidFill>
                  <a:srgbClr val="FFFFFF"/>
                </a:solidFill>
                <a:latin typeface="Poppins"/>
              </a:rPr>
              <a:t>, </a:t>
            </a:r>
            <a:r>
              <a:rPr lang="en-US" sz="3709" spc="207">
                <a:solidFill>
                  <a:srgbClr val="FFFFFF"/>
                </a:solidFill>
                <a:latin typeface="Poppins"/>
              </a:rPr>
              <a:t>Soun</a:t>
            </a:r>
            <a:r>
              <a:rPr lang="en-US" sz="3709" spc="207">
                <a:solidFill>
                  <a:srgbClr val="FFFFFF"/>
                </a:solidFill>
                <a:latin typeface="Poppins"/>
              </a:rPr>
              <a:t>dc</a:t>
            </a:r>
            <a:r>
              <a:rPr lang="en-US" sz="3709" spc="207">
                <a:solidFill>
                  <a:srgbClr val="FFFFFF"/>
                </a:solidFill>
                <a:latin typeface="Poppins"/>
              </a:rPr>
              <a:t>loud</a:t>
            </a:r>
            <a:r>
              <a:rPr lang="en-US" sz="3709" spc="207">
                <a:solidFill>
                  <a:srgbClr val="FFFFFF"/>
                </a:solidFill>
                <a:latin typeface="Poppins"/>
              </a:rPr>
              <a:t>, H</a:t>
            </a:r>
            <a:r>
              <a:rPr lang="en-US" sz="3709" spc="207">
                <a:solidFill>
                  <a:srgbClr val="FFFFFF"/>
                </a:solidFill>
                <a:latin typeface="Poppins"/>
              </a:rPr>
              <a:t>ero</a:t>
            </a:r>
            <a:r>
              <a:rPr lang="en-US" sz="3709" spc="207">
                <a:solidFill>
                  <a:srgbClr val="FFFFFF"/>
                </a:solidFill>
                <a:latin typeface="Poppins"/>
              </a:rPr>
              <a:t>k</a:t>
            </a:r>
            <a:r>
              <a:rPr lang="en-US" sz="3709" spc="207">
                <a:solidFill>
                  <a:srgbClr val="FFFFFF"/>
                </a:solidFill>
                <a:latin typeface="Poppins"/>
              </a:rPr>
              <a:t>u</a:t>
            </a:r>
            <a:r>
              <a:rPr lang="en-US" sz="3709" spc="207">
                <a:solidFill>
                  <a:srgbClr val="FFFFFF"/>
                </a:solidFill>
                <a:latin typeface="Poppins"/>
              </a:rPr>
              <a:t>, M</a:t>
            </a:r>
            <a:r>
              <a:rPr lang="en-US" sz="3709" spc="207">
                <a:solidFill>
                  <a:srgbClr val="FFFFFF"/>
                </a:solidFill>
                <a:latin typeface="Poppins"/>
              </a:rPr>
              <a:t>a</a:t>
            </a:r>
            <a:r>
              <a:rPr lang="en-US" sz="3709" spc="207">
                <a:solidFill>
                  <a:srgbClr val="FFFFFF"/>
                </a:solidFill>
                <a:latin typeface="Poppins"/>
              </a:rPr>
              <a:t>il</a:t>
            </a:r>
            <a:r>
              <a:rPr lang="en-US" sz="3709" spc="207">
                <a:solidFill>
                  <a:srgbClr val="FFFFFF"/>
                </a:solidFill>
                <a:latin typeface="Poppins"/>
              </a:rPr>
              <a:t>chimp</a:t>
            </a:r>
            <a:r>
              <a:rPr lang="en-US" sz="3709" spc="207">
                <a:solidFill>
                  <a:srgbClr val="FFFFFF"/>
                </a:solidFill>
                <a:latin typeface="Poppins"/>
              </a:rPr>
              <a:t>, Mozil</a:t>
            </a:r>
            <a:r>
              <a:rPr lang="en-US" sz="3709" spc="207">
                <a:solidFill>
                  <a:srgbClr val="FFFFFF"/>
                </a:solidFill>
                <a:latin typeface="Poppins"/>
              </a:rPr>
              <a:t>la</a:t>
            </a:r>
            <a:r>
              <a:rPr lang="en-US" sz="3709" spc="207">
                <a:solidFill>
                  <a:srgbClr val="FFFFFF"/>
                </a:solidFill>
                <a:latin typeface="Poppins"/>
              </a:rPr>
              <a:t>, M</a:t>
            </a:r>
            <a:r>
              <a:rPr lang="en-US" sz="3709" spc="207">
                <a:solidFill>
                  <a:srgbClr val="FFFFFF"/>
                </a:solidFill>
                <a:latin typeface="Poppins"/>
              </a:rPr>
              <a:t>erc</a:t>
            </a:r>
            <a:r>
              <a:rPr lang="en-US" sz="3709" spc="207">
                <a:solidFill>
                  <a:srgbClr val="FFFFFF"/>
                </a:solidFill>
                <a:latin typeface="Poppins"/>
              </a:rPr>
              <a:t>k, Amer</a:t>
            </a:r>
            <a:r>
              <a:rPr lang="en-US" sz="3709" spc="207">
                <a:solidFill>
                  <a:srgbClr val="FFFFFF"/>
                </a:solidFill>
                <a:latin typeface="Poppins"/>
              </a:rPr>
              <a:t>i</a:t>
            </a:r>
            <a:r>
              <a:rPr lang="en-US" sz="3709" spc="207">
                <a:solidFill>
                  <a:srgbClr val="FFFFFF"/>
                </a:solidFill>
                <a:latin typeface="Poppins"/>
              </a:rPr>
              <a:t>ca</a:t>
            </a:r>
            <a:r>
              <a:rPr lang="en-US" sz="3709" spc="207">
                <a:solidFill>
                  <a:srgbClr val="FFFFFF"/>
                </a:solidFill>
                <a:latin typeface="Poppins"/>
              </a:rPr>
              <a:t>n </a:t>
            </a:r>
            <a:r>
              <a:rPr lang="en-US" sz="3709" spc="207">
                <a:solidFill>
                  <a:srgbClr val="FFFFFF"/>
                </a:solidFill>
                <a:latin typeface="Poppins"/>
              </a:rPr>
              <a:t>C</a:t>
            </a:r>
            <a:r>
              <a:rPr lang="en-US" sz="3709" spc="207">
                <a:solidFill>
                  <a:srgbClr val="FFFFFF"/>
                </a:solidFill>
                <a:latin typeface="Poppins"/>
              </a:rPr>
              <a:t>hemi</a:t>
            </a:r>
            <a:r>
              <a:rPr lang="en-US" sz="3709" spc="207">
                <a:solidFill>
                  <a:srgbClr val="FFFFFF"/>
                </a:solidFill>
                <a:latin typeface="Poppins"/>
              </a:rPr>
              <a:t>c</a:t>
            </a:r>
            <a:r>
              <a:rPr lang="en-US" sz="3709" spc="207">
                <a:solidFill>
                  <a:srgbClr val="FFFFFF"/>
                </a:solidFill>
                <a:latin typeface="Poppins"/>
              </a:rPr>
              <a:t>al</a:t>
            </a:r>
            <a:r>
              <a:rPr lang="en-US" sz="3709" spc="207">
                <a:solidFill>
                  <a:srgbClr val="FFFFFF"/>
                </a:solidFill>
                <a:latin typeface="Poppins"/>
              </a:rPr>
              <a:t> Society</a:t>
            </a:r>
            <a:r>
              <a:rPr lang="en-US" sz="3709" spc="207">
                <a:solidFill>
                  <a:srgbClr val="FFFFFF"/>
                </a:solidFill>
                <a:latin typeface="Poppins"/>
              </a:rPr>
              <a:t>,</a:t>
            </a:r>
            <a:r>
              <a:rPr lang="en-US" sz="3709" spc="207">
                <a:solidFill>
                  <a:srgbClr val="FFFFFF"/>
                </a:solidFill>
                <a:latin typeface="Poppins"/>
              </a:rPr>
              <a:t> BNP</a:t>
            </a:r>
            <a:r>
              <a:rPr lang="en-US" sz="3709" spc="207">
                <a:solidFill>
                  <a:srgbClr val="FFFFFF"/>
                </a:solidFill>
                <a:latin typeface="Poppins"/>
              </a:rPr>
              <a:t> </a:t>
            </a:r>
            <a:r>
              <a:rPr lang="en-US" sz="3709" spc="207">
                <a:solidFill>
                  <a:srgbClr val="FFFFFF"/>
                </a:solidFill>
                <a:latin typeface="Poppins"/>
              </a:rPr>
              <a:t>P</a:t>
            </a:r>
            <a:r>
              <a:rPr lang="en-US" sz="3709" spc="207">
                <a:solidFill>
                  <a:srgbClr val="FFFFFF"/>
                </a:solidFill>
                <a:latin typeface="Poppins"/>
              </a:rPr>
              <a:t>ari</a:t>
            </a:r>
            <a:r>
              <a:rPr lang="en-US" sz="3709" spc="207">
                <a:solidFill>
                  <a:srgbClr val="FFFFFF"/>
                </a:solidFill>
                <a:latin typeface="Poppins"/>
              </a:rPr>
              <a:t>b</a:t>
            </a:r>
            <a:r>
              <a:rPr lang="en-US" sz="3709" spc="207">
                <a:solidFill>
                  <a:srgbClr val="FFFFFF"/>
                </a:solidFill>
                <a:latin typeface="Poppins"/>
              </a:rPr>
              <a:t>as.</a:t>
            </a:r>
          </a:p>
          <a:p>
            <a:pPr>
              <a:lnSpc>
                <a:spcPts val="7307"/>
              </a:lnSpc>
            </a:pPr>
          </a:p>
        </p:txBody>
      </p:sp>
      <p:sp>
        <p:nvSpPr>
          <p:cNvPr name="TextBox 7" id="7"/>
          <p:cNvSpPr txBox="true"/>
          <p:nvPr/>
        </p:nvSpPr>
        <p:spPr>
          <a:xfrm rot="0">
            <a:off x="6320926" y="1211524"/>
            <a:ext cx="699938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Who use Cloud9 IDE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716410" y="1424623"/>
            <a:ext cx="1555165" cy="1089433"/>
          </a:xfrm>
          <a:custGeom>
            <a:avLst/>
            <a:gdLst/>
            <a:ahLst/>
            <a:cxnLst/>
            <a:rect r="r" b="b" t="t" l="l"/>
            <a:pathLst>
              <a:path h="1089433" w="1555165">
                <a:moveTo>
                  <a:pt x="0" y="0"/>
                </a:moveTo>
                <a:lnTo>
                  <a:pt x="1555165" y="0"/>
                </a:lnTo>
                <a:lnTo>
                  <a:pt x="1555165" y="1089432"/>
                </a:lnTo>
                <a:lnTo>
                  <a:pt x="0" y="1089432"/>
                </a:lnTo>
                <a:lnTo>
                  <a:pt x="0" y="0"/>
                </a:lnTo>
                <a:close/>
              </a:path>
            </a:pathLst>
          </a:custGeom>
          <a:blipFill>
            <a:blip r:embed="rId4"/>
            <a:stretch>
              <a:fillRect l="0" t="0" r="0" b="0"/>
            </a:stretch>
          </a:blipFill>
        </p:spPr>
      </p:sp>
      <p:sp>
        <p:nvSpPr>
          <p:cNvPr name="TextBox 6" id="6"/>
          <p:cNvSpPr txBox="true"/>
          <p:nvPr/>
        </p:nvSpPr>
        <p:spPr>
          <a:xfrm rot="0">
            <a:off x="1028700" y="2342605"/>
            <a:ext cx="16879679" cy="7961319"/>
          </a:xfrm>
          <a:prstGeom prst="rect">
            <a:avLst/>
          </a:prstGeom>
        </p:spPr>
        <p:txBody>
          <a:bodyPr anchor="t" rtlCol="false" tIns="0" lIns="0" bIns="0" rIns="0">
            <a:spAutoFit/>
          </a:bodyPr>
          <a:lstStyle/>
          <a:p>
            <a:pPr>
              <a:lnSpc>
                <a:spcPts val="5702"/>
              </a:lnSpc>
            </a:pPr>
          </a:p>
          <a:p>
            <a:pPr marL="779287" indent="-389644" lvl="1">
              <a:lnSpc>
                <a:spcPts val="5702"/>
              </a:lnSpc>
              <a:buFont typeface="Arial"/>
              <a:buChar char="•"/>
            </a:pPr>
            <a:r>
              <a:rPr lang="en-US" sz="3609" spc="231">
                <a:solidFill>
                  <a:srgbClr val="FFFFFF"/>
                </a:solidFill>
                <a:latin typeface="Poppins Bold"/>
              </a:rPr>
              <a:t>Access</a:t>
            </a:r>
            <a:r>
              <a:rPr lang="en-US" sz="3609" spc="231">
                <a:solidFill>
                  <a:srgbClr val="FFFFFF"/>
                </a:solidFill>
                <a:latin typeface="Poppins Bold"/>
              </a:rPr>
              <a:t>ibi</a:t>
            </a:r>
            <a:r>
              <a:rPr lang="en-US" sz="3609" spc="231">
                <a:solidFill>
                  <a:srgbClr val="FFFFFF"/>
                </a:solidFill>
                <a:latin typeface="Poppins Bold"/>
              </a:rPr>
              <a:t>li</a:t>
            </a:r>
            <a:r>
              <a:rPr lang="en-US" sz="3609" spc="231">
                <a:solidFill>
                  <a:srgbClr val="FFFFFF"/>
                </a:solidFill>
                <a:latin typeface="Poppins Bold"/>
              </a:rPr>
              <a:t>ty:</a:t>
            </a:r>
            <a:r>
              <a:rPr lang="en-US" sz="3609" spc="231">
                <a:solidFill>
                  <a:srgbClr val="FFFFFF"/>
                </a:solidFill>
                <a:latin typeface="Poppins"/>
              </a:rPr>
              <a:t> </a:t>
            </a:r>
            <a:r>
              <a:rPr lang="en-US" sz="3609" spc="231">
                <a:solidFill>
                  <a:srgbClr val="FFFFFF"/>
                </a:solidFill>
                <a:latin typeface="Poppins"/>
              </a:rPr>
              <a:t>C</a:t>
            </a:r>
            <a:r>
              <a:rPr lang="en-US" sz="3609" spc="231">
                <a:solidFill>
                  <a:srgbClr val="FFFFFF"/>
                </a:solidFill>
                <a:latin typeface="Poppins"/>
              </a:rPr>
              <a:t>ode fr</a:t>
            </a:r>
            <a:r>
              <a:rPr lang="en-US" sz="3609" spc="231">
                <a:solidFill>
                  <a:srgbClr val="FFFFFF"/>
                </a:solidFill>
                <a:latin typeface="Poppins"/>
              </a:rPr>
              <a:t>om </a:t>
            </a:r>
            <a:r>
              <a:rPr lang="en-US" sz="3609" spc="231">
                <a:solidFill>
                  <a:srgbClr val="FFFFFF"/>
                </a:solidFill>
                <a:latin typeface="Poppins"/>
              </a:rPr>
              <a:t>anyw</a:t>
            </a:r>
            <a:r>
              <a:rPr lang="en-US" sz="3609" spc="231">
                <a:solidFill>
                  <a:srgbClr val="FFFFFF"/>
                </a:solidFill>
                <a:latin typeface="Poppins"/>
              </a:rPr>
              <a:t>her</a:t>
            </a:r>
            <a:r>
              <a:rPr lang="en-US" sz="3609" spc="231">
                <a:solidFill>
                  <a:srgbClr val="FFFFFF"/>
                </a:solidFill>
                <a:latin typeface="Poppins"/>
              </a:rPr>
              <a:t>e, any d</a:t>
            </a:r>
            <a:r>
              <a:rPr lang="en-US" sz="3609" spc="231">
                <a:solidFill>
                  <a:srgbClr val="FFFFFF"/>
                </a:solidFill>
                <a:latin typeface="Poppins"/>
              </a:rPr>
              <a:t>ev</a:t>
            </a:r>
            <a:r>
              <a:rPr lang="en-US" sz="3609" spc="231">
                <a:solidFill>
                  <a:srgbClr val="FFFFFF"/>
                </a:solidFill>
                <a:latin typeface="Poppins"/>
              </a:rPr>
              <a:t>ic</a:t>
            </a:r>
            <a:r>
              <a:rPr lang="en-US" sz="3609" spc="231">
                <a:solidFill>
                  <a:srgbClr val="FFFFFF"/>
                </a:solidFill>
                <a:latin typeface="Poppins"/>
              </a:rPr>
              <a:t>e, just</a:t>
            </a:r>
            <a:r>
              <a:rPr lang="en-US" sz="3609" spc="231">
                <a:solidFill>
                  <a:srgbClr val="FFFFFF"/>
                </a:solidFill>
                <a:latin typeface="Poppins"/>
              </a:rPr>
              <a:t> wi</a:t>
            </a:r>
            <a:r>
              <a:rPr lang="en-US" sz="3609" spc="231">
                <a:solidFill>
                  <a:srgbClr val="FFFFFF"/>
                </a:solidFill>
                <a:latin typeface="Poppins"/>
              </a:rPr>
              <a:t>th </a:t>
            </a:r>
            <a:r>
              <a:rPr lang="en-US" sz="3609" spc="231">
                <a:solidFill>
                  <a:srgbClr val="FFFFFF"/>
                </a:solidFill>
                <a:latin typeface="Poppins"/>
              </a:rPr>
              <a:t>a browser</a:t>
            </a:r>
            <a:r>
              <a:rPr lang="en-US" sz="3609" spc="231">
                <a:solidFill>
                  <a:srgbClr val="FFFFFF"/>
                </a:solidFill>
                <a:latin typeface="Poppins"/>
              </a:rPr>
              <a:t>.</a:t>
            </a:r>
          </a:p>
          <a:p>
            <a:pPr marL="779287" indent="-389644" lvl="1">
              <a:lnSpc>
                <a:spcPts val="5702"/>
              </a:lnSpc>
              <a:buFont typeface="Arial"/>
              <a:buChar char="•"/>
            </a:pPr>
            <a:r>
              <a:rPr lang="en-US" sz="3609" spc="231">
                <a:solidFill>
                  <a:srgbClr val="FFFFFF"/>
                </a:solidFill>
                <a:latin typeface="Poppins Bold"/>
              </a:rPr>
              <a:t>Flexibili</a:t>
            </a:r>
            <a:r>
              <a:rPr lang="en-US" sz="3609" spc="231">
                <a:solidFill>
                  <a:srgbClr val="FFFFFF"/>
                </a:solidFill>
                <a:latin typeface="Poppins Bold"/>
              </a:rPr>
              <a:t>ty:</a:t>
            </a:r>
            <a:r>
              <a:rPr lang="en-US" sz="3609" spc="231">
                <a:solidFill>
                  <a:srgbClr val="FFFFFF"/>
                </a:solidFill>
                <a:latin typeface="Poppins"/>
              </a:rPr>
              <a:t> No</a:t>
            </a:r>
            <a:r>
              <a:rPr lang="en-US" sz="3609" spc="231">
                <a:solidFill>
                  <a:srgbClr val="FFFFFF"/>
                </a:solidFill>
                <a:latin typeface="Poppins"/>
              </a:rPr>
              <a:t> com</a:t>
            </a:r>
            <a:r>
              <a:rPr lang="en-US" sz="3609" spc="231">
                <a:solidFill>
                  <a:srgbClr val="FFFFFF"/>
                </a:solidFill>
                <a:latin typeface="Poppins"/>
              </a:rPr>
              <a:t>pl</a:t>
            </a:r>
            <a:r>
              <a:rPr lang="en-US" sz="3609" spc="231">
                <a:solidFill>
                  <a:srgbClr val="FFFFFF"/>
                </a:solidFill>
                <a:latin typeface="Poppins"/>
              </a:rPr>
              <a:t>ex se</a:t>
            </a:r>
            <a:r>
              <a:rPr lang="en-US" sz="3609" spc="231">
                <a:solidFill>
                  <a:srgbClr val="FFFFFF"/>
                </a:solidFill>
                <a:latin typeface="Poppins"/>
              </a:rPr>
              <a:t>tups, just sta</a:t>
            </a:r>
            <a:r>
              <a:rPr lang="en-US" sz="3609" spc="231">
                <a:solidFill>
                  <a:srgbClr val="FFFFFF"/>
                </a:solidFill>
                <a:latin typeface="Poppins"/>
              </a:rPr>
              <a:t>rt cod</a:t>
            </a:r>
            <a:r>
              <a:rPr lang="en-US" sz="3609" spc="231">
                <a:solidFill>
                  <a:srgbClr val="FFFFFF"/>
                </a:solidFill>
                <a:latin typeface="Poppins"/>
              </a:rPr>
              <a:t>ing direc</a:t>
            </a:r>
            <a:r>
              <a:rPr lang="en-US" sz="3609" spc="231">
                <a:solidFill>
                  <a:srgbClr val="FFFFFF"/>
                </a:solidFill>
                <a:latin typeface="Poppins"/>
              </a:rPr>
              <a:t>t</a:t>
            </a:r>
            <a:r>
              <a:rPr lang="en-US" sz="3609" spc="231">
                <a:solidFill>
                  <a:srgbClr val="FFFFFF"/>
                </a:solidFill>
                <a:latin typeface="Poppins"/>
              </a:rPr>
              <a:t>ly.</a:t>
            </a:r>
          </a:p>
          <a:p>
            <a:pPr marL="779287" indent="-389644" lvl="1">
              <a:lnSpc>
                <a:spcPts val="5702"/>
              </a:lnSpc>
              <a:buFont typeface="Arial"/>
              <a:buChar char="•"/>
            </a:pPr>
            <a:r>
              <a:rPr lang="en-US" sz="3609" spc="231">
                <a:solidFill>
                  <a:srgbClr val="FFFFFF"/>
                </a:solidFill>
                <a:latin typeface="Poppins Bold"/>
              </a:rPr>
              <a:t>Collab</a:t>
            </a:r>
            <a:r>
              <a:rPr lang="en-US" sz="3609" spc="231">
                <a:solidFill>
                  <a:srgbClr val="FFFFFF"/>
                </a:solidFill>
                <a:latin typeface="Poppins Bold"/>
              </a:rPr>
              <a:t>or</a:t>
            </a:r>
            <a:r>
              <a:rPr lang="en-US" sz="3609" spc="231">
                <a:solidFill>
                  <a:srgbClr val="FFFFFF"/>
                </a:solidFill>
                <a:latin typeface="Poppins Bold"/>
              </a:rPr>
              <a:t>ation:</a:t>
            </a:r>
            <a:r>
              <a:rPr lang="en-US" sz="3609" spc="231">
                <a:solidFill>
                  <a:srgbClr val="FFFFFF"/>
                </a:solidFill>
                <a:latin typeface="Poppins"/>
              </a:rPr>
              <a:t> Share</a:t>
            </a:r>
            <a:r>
              <a:rPr lang="en-US" sz="3609" spc="231">
                <a:solidFill>
                  <a:srgbClr val="FFFFFF"/>
                </a:solidFill>
                <a:latin typeface="Poppins"/>
              </a:rPr>
              <a:t> </a:t>
            </a:r>
            <a:r>
              <a:rPr lang="en-US" sz="3609" spc="231">
                <a:solidFill>
                  <a:srgbClr val="FFFFFF"/>
                </a:solidFill>
                <a:latin typeface="Poppins"/>
              </a:rPr>
              <a:t>y</a:t>
            </a:r>
            <a:r>
              <a:rPr lang="en-US" sz="3609" spc="231">
                <a:solidFill>
                  <a:srgbClr val="FFFFFF"/>
                </a:solidFill>
                <a:latin typeface="Poppins"/>
              </a:rPr>
              <a:t>o</a:t>
            </a:r>
            <a:r>
              <a:rPr lang="en-US" sz="3609" spc="231">
                <a:solidFill>
                  <a:srgbClr val="FFFFFF"/>
                </a:solidFill>
                <a:latin typeface="Poppins"/>
              </a:rPr>
              <a:t>ur e</a:t>
            </a:r>
            <a:r>
              <a:rPr lang="en-US" sz="3609" spc="231">
                <a:solidFill>
                  <a:srgbClr val="FFFFFF"/>
                </a:solidFill>
                <a:latin typeface="Poppins"/>
              </a:rPr>
              <a:t>n</a:t>
            </a:r>
            <a:r>
              <a:rPr lang="en-US" sz="3609" spc="231">
                <a:solidFill>
                  <a:srgbClr val="FFFFFF"/>
                </a:solidFill>
                <a:latin typeface="Poppins"/>
              </a:rPr>
              <a:t>v</a:t>
            </a:r>
            <a:r>
              <a:rPr lang="en-US" sz="3609" spc="231">
                <a:solidFill>
                  <a:srgbClr val="FFFFFF"/>
                </a:solidFill>
                <a:latin typeface="Poppins"/>
              </a:rPr>
              <a:t>ir</a:t>
            </a:r>
            <a:r>
              <a:rPr lang="en-US" sz="3609" spc="231">
                <a:solidFill>
                  <a:srgbClr val="FFFFFF"/>
                </a:solidFill>
                <a:latin typeface="Poppins"/>
              </a:rPr>
              <a:t>onmen</a:t>
            </a:r>
            <a:r>
              <a:rPr lang="en-US" sz="3609" spc="231">
                <a:solidFill>
                  <a:srgbClr val="FFFFFF"/>
                </a:solidFill>
                <a:latin typeface="Poppins"/>
              </a:rPr>
              <a:t>t and</a:t>
            </a:r>
            <a:r>
              <a:rPr lang="en-US" sz="3609" spc="231">
                <a:solidFill>
                  <a:srgbClr val="FFFFFF"/>
                </a:solidFill>
                <a:latin typeface="Poppins"/>
              </a:rPr>
              <a:t> work t</a:t>
            </a:r>
            <a:r>
              <a:rPr lang="en-US" sz="3609" spc="231">
                <a:solidFill>
                  <a:srgbClr val="FFFFFF"/>
                </a:solidFill>
                <a:latin typeface="Poppins"/>
              </a:rPr>
              <a:t>oge</a:t>
            </a:r>
            <a:r>
              <a:rPr lang="en-US" sz="3609" spc="231">
                <a:solidFill>
                  <a:srgbClr val="FFFFFF"/>
                </a:solidFill>
                <a:latin typeface="Poppins"/>
              </a:rPr>
              <a:t>ther in</a:t>
            </a:r>
            <a:r>
              <a:rPr lang="en-US" sz="3609" spc="231">
                <a:solidFill>
                  <a:srgbClr val="FFFFFF"/>
                </a:solidFill>
                <a:latin typeface="Poppins"/>
              </a:rPr>
              <a:t> re</a:t>
            </a:r>
            <a:r>
              <a:rPr lang="en-US" sz="3609" spc="231">
                <a:solidFill>
                  <a:srgbClr val="FFFFFF"/>
                </a:solidFill>
                <a:latin typeface="Poppins"/>
              </a:rPr>
              <a:t>al-time.</a:t>
            </a:r>
          </a:p>
          <a:p>
            <a:pPr marL="779287" indent="-389644" lvl="1">
              <a:lnSpc>
                <a:spcPts val="5702"/>
              </a:lnSpc>
              <a:buFont typeface="Arial"/>
              <a:buChar char="•"/>
            </a:pPr>
            <a:r>
              <a:rPr lang="en-US" sz="3609" spc="231">
                <a:solidFill>
                  <a:srgbClr val="FFFFFF"/>
                </a:solidFill>
                <a:latin typeface="Poppins Bold"/>
              </a:rPr>
              <a:t>I</a:t>
            </a:r>
            <a:r>
              <a:rPr lang="en-US" sz="3609" spc="231">
                <a:solidFill>
                  <a:srgbClr val="FFFFFF"/>
                </a:solidFill>
                <a:latin typeface="Poppins Bold"/>
              </a:rPr>
              <a:t>ntegration:</a:t>
            </a:r>
            <a:r>
              <a:rPr lang="en-US" sz="3609" spc="231">
                <a:solidFill>
                  <a:srgbClr val="FFFFFF"/>
                </a:solidFill>
                <a:latin typeface="Poppins"/>
              </a:rPr>
              <a:t> Easily deploy the c</a:t>
            </a:r>
            <a:r>
              <a:rPr lang="en-US" sz="3609" spc="231">
                <a:solidFill>
                  <a:srgbClr val="FFFFFF"/>
                </a:solidFill>
                <a:latin typeface="Poppins"/>
              </a:rPr>
              <a:t>ode to AWS services like Lambda, API Gateway, S3, and DynamoDB..</a:t>
            </a:r>
          </a:p>
          <a:p>
            <a:pPr marL="779287" indent="-389644" lvl="1">
              <a:lnSpc>
                <a:spcPts val="5702"/>
              </a:lnSpc>
              <a:buFont typeface="Arial"/>
              <a:buChar char="•"/>
            </a:pPr>
            <a:r>
              <a:rPr lang="en-US" sz="3609" spc="231">
                <a:solidFill>
                  <a:srgbClr val="FFFFFF"/>
                </a:solidFill>
                <a:latin typeface="Poppins"/>
              </a:rPr>
              <a:t>Build Serverless Applications with Ease</a:t>
            </a:r>
          </a:p>
          <a:p>
            <a:pPr>
              <a:lnSpc>
                <a:spcPts val="5702"/>
              </a:lnSpc>
            </a:pPr>
          </a:p>
          <a:p>
            <a:pPr>
              <a:lnSpc>
                <a:spcPts val="5702"/>
              </a:lnSpc>
            </a:pPr>
          </a:p>
        </p:txBody>
      </p:sp>
      <p:sp>
        <p:nvSpPr>
          <p:cNvPr name="TextBox 7" id="7"/>
          <p:cNvSpPr txBox="true"/>
          <p:nvPr/>
        </p:nvSpPr>
        <p:spPr>
          <a:xfrm rot="0">
            <a:off x="5813395" y="1478166"/>
            <a:ext cx="7310289"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Benefits of Cloud9 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DAF8yKFiS0E</dc:identifier>
  <dcterms:modified xsi:type="dcterms:W3CDTF">2011-08-01T06:04:30Z</dcterms:modified>
  <cp:revision>1</cp:revision>
  <dc:title>Cloud9 IDE and zend Studio</dc:title>
</cp:coreProperties>
</file>